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3"/>
  </p:notesMasterIdLst>
  <p:sldIdLst>
    <p:sldId id="257" r:id="rId6"/>
    <p:sldId id="284" r:id="rId7"/>
    <p:sldId id="285" r:id="rId8"/>
    <p:sldId id="262" r:id="rId9"/>
    <p:sldId id="266" r:id="rId10"/>
    <p:sldId id="275" r:id="rId11"/>
    <p:sldId id="261" r:id="rId12"/>
    <p:sldId id="276" r:id="rId13"/>
    <p:sldId id="278" r:id="rId14"/>
    <p:sldId id="297" r:id="rId15"/>
    <p:sldId id="279" r:id="rId16"/>
    <p:sldId id="287" r:id="rId17"/>
    <p:sldId id="288" r:id="rId18"/>
    <p:sldId id="289" r:id="rId19"/>
    <p:sldId id="286" r:id="rId20"/>
    <p:sldId id="290" r:id="rId21"/>
    <p:sldId id="291" r:id="rId22"/>
    <p:sldId id="292" r:id="rId23"/>
    <p:sldId id="293" r:id="rId24"/>
    <p:sldId id="294" r:id="rId25"/>
    <p:sldId id="295" r:id="rId26"/>
    <p:sldId id="296" r:id="rId27"/>
    <p:sldId id="280" r:id="rId28"/>
    <p:sldId id="281" r:id="rId29"/>
    <p:sldId id="283" r:id="rId30"/>
    <p:sldId id="282" r:id="rId31"/>
    <p:sldId id="268"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0EB"/>
    <a:srgbClr val="1C3B56"/>
    <a:srgbClr val="548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99B659-38C6-4BCE-BC92-3D850CEBA768}" v="7" dt="2020-06-10T06:36:32.6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0" autoAdjust="0"/>
  </p:normalViewPr>
  <p:slideViewPr>
    <p:cSldViewPr snapToGrid="0" snapToObjects="1">
      <p:cViewPr varScale="1">
        <p:scale>
          <a:sx n="67" d="100"/>
          <a:sy n="67" d="100"/>
        </p:scale>
        <p:origin x="948" y="44"/>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EB83ACA-B8FB-7A49-8E06-59CF98A38F3E}" type="datetimeFigureOut">
              <a:rPr lang="en-US" smtClean="0"/>
              <a:t>6/23/2020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7709253-A70E-5D43-B824-EB8C98689182}" type="slidenum">
              <a:rPr lang="en-US" smtClean="0"/>
              <a:t>‹#›</a:t>
            </a:fld>
            <a:endParaRPr lang="en-US"/>
          </a:p>
        </p:txBody>
      </p:sp>
    </p:spTree>
    <p:extLst>
      <p:ext uri="{BB962C8B-B14F-4D97-AF65-F5344CB8AC3E}">
        <p14:creationId xmlns:p14="http://schemas.microsoft.com/office/powerpoint/2010/main" val="1068082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709253-A70E-5D43-B824-EB8C98689182}" type="slidenum">
              <a:rPr lang="en-US" smtClean="0"/>
              <a:t>8</a:t>
            </a:fld>
            <a:endParaRPr lang="en-US"/>
          </a:p>
        </p:txBody>
      </p:sp>
    </p:spTree>
    <p:extLst>
      <p:ext uri="{BB962C8B-B14F-4D97-AF65-F5344CB8AC3E}">
        <p14:creationId xmlns:p14="http://schemas.microsoft.com/office/powerpoint/2010/main" val="2490017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D5AC9-0BD1-CB4A-9F02-7C605DC1776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5C7352E-3DF4-864A-9512-9F066B12FF7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2BC0036-AFE8-B24B-A65D-6464425FD524}"/>
              </a:ext>
            </a:extLst>
          </p:cNvPr>
          <p:cNvSpPr>
            <a:spLocks noGrp="1"/>
          </p:cNvSpPr>
          <p:nvPr>
            <p:ph type="dt" sz="half" idx="10"/>
          </p:nvPr>
        </p:nvSpPr>
        <p:spPr>
          <a:xfrm>
            <a:off x="838200" y="6356350"/>
            <a:ext cx="2743200" cy="365125"/>
          </a:xfrm>
          <a:prstGeom prst="rect">
            <a:avLst/>
          </a:prstGeom>
        </p:spPr>
        <p:txBody>
          <a:bodyPr/>
          <a:lstStyle/>
          <a:p>
            <a:fld id="{2A0D25A0-CE8E-744C-A2F0-368A512C5851}" type="datetimeFigureOut">
              <a:rPr lang="en-US" smtClean="0"/>
              <a:t>6/23/2020</a:t>
            </a:fld>
            <a:endParaRPr lang="en-US"/>
          </a:p>
        </p:txBody>
      </p:sp>
      <p:sp>
        <p:nvSpPr>
          <p:cNvPr id="5" name="Footer Placeholder 4">
            <a:extLst>
              <a:ext uri="{FF2B5EF4-FFF2-40B4-BE49-F238E27FC236}">
                <a16:creationId xmlns:a16="http://schemas.microsoft.com/office/drawing/2014/main" id="{F7F87D48-B1C3-1B4B-8B22-CFA88712214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9321BB1-88AA-EF42-96DC-921C79C180A7}"/>
              </a:ext>
            </a:extLst>
          </p:cNvPr>
          <p:cNvSpPr>
            <a:spLocks noGrp="1"/>
          </p:cNvSpPr>
          <p:nvPr>
            <p:ph type="sldNum" sz="quarter" idx="12"/>
          </p:nvPr>
        </p:nvSpPr>
        <p:spPr>
          <a:xfrm>
            <a:off x="8610600" y="6356350"/>
            <a:ext cx="2743200" cy="365125"/>
          </a:xfrm>
          <a:prstGeom prst="rect">
            <a:avLst/>
          </a:prstGeom>
        </p:spPr>
        <p:txBody>
          <a:bodyPr/>
          <a:lstStyle/>
          <a:p>
            <a:fld id="{07EB0315-F77F-104F-9094-634A727D4754}" type="slidenum">
              <a:rPr lang="en-US" smtClean="0"/>
              <a:t>‹#›</a:t>
            </a:fld>
            <a:endParaRPr lang="en-US"/>
          </a:p>
        </p:txBody>
      </p:sp>
    </p:spTree>
    <p:extLst>
      <p:ext uri="{BB962C8B-B14F-4D97-AF65-F5344CB8AC3E}">
        <p14:creationId xmlns:p14="http://schemas.microsoft.com/office/powerpoint/2010/main" val="150176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35370-5FE5-3B4E-A956-3E0DD4925CEF}"/>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C77EA51-8876-D14B-B789-C1EFD7E10B78}"/>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0362A3-BDD0-CA43-AF7F-DDACC1A14112}"/>
              </a:ext>
            </a:extLst>
          </p:cNvPr>
          <p:cNvSpPr>
            <a:spLocks noGrp="1"/>
          </p:cNvSpPr>
          <p:nvPr>
            <p:ph type="dt" sz="half" idx="10"/>
          </p:nvPr>
        </p:nvSpPr>
        <p:spPr>
          <a:xfrm>
            <a:off x="838200" y="6356350"/>
            <a:ext cx="2743200" cy="365125"/>
          </a:xfrm>
          <a:prstGeom prst="rect">
            <a:avLst/>
          </a:prstGeom>
        </p:spPr>
        <p:txBody>
          <a:bodyPr/>
          <a:lstStyle/>
          <a:p>
            <a:fld id="{2A0D25A0-CE8E-744C-A2F0-368A512C5851}" type="datetimeFigureOut">
              <a:rPr lang="en-US" smtClean="0"/>
              <a:t>6/23/2020</a:t>
            </a:fld>
            <a:endParaRPr lang="en-US"/>
          </a:p>
        </p:txBody>
      </p:sp>
      <p:sp>
        <p:nvSpPr>
          <p:cNvPr id="5" name="Footer Placeholder 4">
            <a:extLst>
              <a:ext uri="{FF2B5EF4-FFF2-40B4-BE49-F238E27FC236}">
                <a16:creationId xmlns:a16="http://schemas.microsoft.com/office/drawing/2014/main" id="{E99DF704-2299-4849-A82A-34CEF649C8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A7FCCD-D0C4-914C-A4A6-F2E01599FB64}"/>
              </a:ext>
            </a:extLst>
          </p:cNvPr>
          <p:cNvSpPr>
            <a:spLocks noGrp="1"/>
          </p:cNvSpPr>
          <p:nvPr>
            <p:ph type="sldNum" sz="quarter" idx="12"/>
          </p:nvPr>
        </p:nvSpPr>
        <p:spPr>
          <a:xfrm>
            <a:off x="8610600" y="6356350"/>
            <a:ext cx="2743200" cy="365125"/>
          </a:xfrm>
          <a:prstGeom prst="rect">
            <a:avLst/>
          </a:prstGeom>
        </p:spPr>
        <p:txBody>
          <a:bodyPr/>
          <a:lstStyle/>
          <a:p>
            <a:fld id="{07EB0315-F77F-104F-9094-634A727D4754}" type="slidenum">
              <a:rPr lang="en-US" smtClean="0"/>
              <a:t>‹#›</a:t>
            </a:fld>
            <a:endParaRPr lang="en-US"/>
          </a:p>
        </p:txBody>
      </p:sp>
    </p:spTree>
    <p:extLst>
      <p:ext uri="{BB962C8B-B14F-4D97-AF65-F5344CB8AC3E}">
        <p14:creationId xmlns:p14="http://schemas.microsoft.com/office/powerpoint/2010/main" val="3713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811150-C823-1D4D-B02A-05DDE95D80C7}"/>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0B31CFA-2DF6-D34E-842D-634AA06ADD42}"/>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66E9238-8CE3-9947-834A-3E1924517E7B}"/>
              </a:ext>
            </a:extLst>
          </p:cNvPr>
          <p:cNvSpPr>
            <a:spLocks noGrp="1"/>
          </p:cNvSpPr>
          <p:nvPr>
            <p:ph type="dt" sz="half" idx="10"/>
          </p:nvPr>
        </p:nvSpPr>
        <p:spPr>
          <a:xfrm>
            <a:off x="838200" y="6356350"/>
            <a:ext cx="2743200" cy="365125"/>
          </a:xfrm>
          <a:prstGeom prst="rect">
            <a:avLst/>
          </a:prstGeom>
        </p:spPr>
        <p:txBody>
          <a:bodyPr/>
          <a:lstStyle/>
          <a:p>
            <a:fld id="{2A0D25A0-CE8E-744C-A2F0-368A512C5851}" type="datetimeFigureOut">
              <a:rPr lang="en-US" smtClean="0"/>
              <a:t>6/23/2020</a:t>
            </a:fld>
            <a:endParaRPr lang="en-US"/>
          </a:p>
        </p:txBody>
      </p:sp>
      <p:sp>
        <p:nvSpPr>
          <p:cNvPr id="5" name="Footer Placeholder 4">
            <a:extLst>
              <a:ext uri="{FF2B5EF4-FFF2-40B4-BE49-F238E27FC236}">
                <a16:creationId xmlns:a16="http://schemas.microsoft.com/office/drawing/2014/main" id="{1E232DA0-9B42-B44B-BAE2-9BE4A6D5AC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4AC11F0-A493-D94E-BD10-B291D95933F2}"/>
              </a:ext>
            </a:extLst>
          </p:cNvPr>
          <p:cNvSpPr>
            <a:spLocks noGrp="1"/>
          </p:cNvSpPr>
          <p:nvPr>
            <p:ph type="sldNum" sz="quarter" idx="12"/>
          </p:nvPr>
        </p:nvSpPr>
        <p:spPr>
          <a:xfrm>
            <a:off x="8610600" y="6356350"/>
            <a:ext cx="2743200" cy="365125"/>
          </a:xfrm>
          <a:prstGeom prst="rect">
            <a:avLst/>
          </a:prstGeom>
        </p:spPr>
        <p:txBody>
          <a:bodyPr/>
          <a:lstStyle/>
          <a:p>
            <a:fld id="{07EB0315-F77F-104F-9094-634A727D4754}" type="slidenum">
              <a:rPr lang="en-US" smtClean="0"/>
              <a:t>‹#›</a:t>
            </a:fld>
            <a:endParaRPr lang="en-US"/>
          </a:p>
        </p:txBody>
      </p:sp>
    </p:spTree>
    <p:extLst>
      <p:ext uri="{BB962C8B-B14F-4D97-AF65-F5344CB8AC3E}">
        <p14:creationId xmlns:p14="http://schemas.microsoft.com/office/powerpoint/2010/main" val="19413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63D0-2CCC-154E-8D6D-20497188F69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3A01B40-81A2-6740-AAF4-236EAC6488DC}"/>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3CF9CED-B352-DF45-9C0B-69834CF365DF}"/>
              </a:ext>
            </a:extLst>
          </p:cNvPr>
          <p:cNvSpPr>
            <a:spLocks noGrp="1"/>
          </p:cNvSpPr>
          <p:nvPr>
            <p:ph type="dt" sz="half" idx="10"/>
          </p:nvPr>
        </p:nvSpPr>
        <p:spPr>
          <a:xfrm>
            <a:off x="838200" y="6356350"/>
            <a:ext cx="2743200" cy="365125"/>
          </a:xfrm>
          <a:prstGeom prst="rect">
            <a:avLst/>
          </a:prstGeom>
        </p:spPr>
        <p:txBody>
          <a:bodyPr/>
          <a:lstStyle/>
          <a:p>
            <a:fld id="{2A0D25A0-CE8E-744C-A2F0-368A512C5851}" type="datetimeFigureOut">
              <a:rPr lang="en-US" smtClean="0"/>
              <a:t>6/23/2020</a:t>
            </a:fld>
            <a:endParaRPr lang="en-US"/>
          </a:p>
        </p:txBody>
      </p:sp>
      <p:sp>
        <p:nvSpPr>
          <p:cNvPr id="5" name="Footer Placeholder 4">
            <a:extLst>
              <a:ext uri="{FF2B5EF4-FFF2-40B4-BE49-F238E27FC236}">
                <a16:creationId xmlns:a16="http://schemas.microsoft.com/office/drawing/2014/main" id="{FDBA9BAF-EAFE-7246-BB13-97BF400D35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9A65EED-5398-F94D-9186-E085120B8B45}"/>
              </a:ext>
            </a:extLst>
          </p:cNvPr>
          <p:cNvSpPr>
            <a:spLocks noGrp="1"/>
          </p:cNvSpPr>
          <p:nvPr>
            <p:ph type="sldNum" sz="quarter" idx="12"/>
          </p:nvPr>
        </p:nvSpPr>
        <p:spPr>
          <a:xfrm>
            <a:off x="8610600" y="6356350"/>
            <a:ext cx="2743200" cy="365125"/>
          </a:xfrm>
          <a:prstGeom prst="rect">
            <a:avLst/>
          </a:prstGeom>
        </p:spPr>
        <p:txBody>
          <a:bodyPr/>
          <a:lstStyle/>
          <a:p>
            <a:fld id="{07EB0315-F77F-104F-9094-634A727D4754}" type="slidenum">
              <a:rPr lang="en-US" smtClean="0"/>
              <a:t>‹#›</a:t>
            </a:fld>
            <a:endParaRPr lang="en-US"/>
          </a:p>
        </p:txBody>
      </p:sp>
    </p:spTree>
    <p:extLst>
      <p:ext uri="{BB962C8B-B14F-4D97-AF65-F5344CB8AC3E}">
        <p14:creationId xmlns:p14="http://schemas.microsoft.com/office/powerpoint/2010/main" val="3756379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E3889-76DF-8E46-A230-07E3E5C9E33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A840C65-D563-1749-8450-3F3575A9BDD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7421293-358F-A949-AF2F-61C32F19D930}"/>
              </a:ext>
            </a:extLst>
          </p:cNvPr>
          <p:cNvSpPr>
            <a:spLocks noGrp="1"/>
          </p:cNvSpPr>
          <p:nvPr>
            <p:ph type="dt" sz="half" idx="10"/>
          </p:nvPr>
        </p:nvSpPr>
        <p:spPr>
          <a:xfrm>
            <a:off x="838200" y="6356350"/>
            <a:ext cx="2743200" cy="365125"/>
          </a:xfrm>
          <a:prstGeom prst="rect">
            <a:avLst/>
          </a:prstGeom>
        </p:spPr>
        <p:txBody>
          <a:bodyPr/>
          <a:lstStyle/>
          <a:p>
            <a:fld id="{2A0D25A0-CE8E-744C-A2F0-368A512C5851}" type="datetimeFigureOut">
              <a:rPr lang="en-US" smtClean="0"/>
              <a:t>6/23/2020</a:t>
            </a:fld>
            <a:endParaRPr lang="en-US"/>
          </a:p>
        </p:txBody>
      </p:sp>
      <p:sp>
        <p:nvSpPr>
          <p:cNvPr id="5" name="Footer Placeholder 4">
            <a:extLst>
              <a:ext uri="{FF2B5EF4-FFF2-40B4-BE49-F238E27FC236}">
                <a16:creationId xmlns:a16="http://schemas.microsoft.com/office/drawing/2014/main" id="{847EC255-907C-A34F-A589-C9578626E2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62AFB5-AE8F-6047-8802-FB2F416B464A}"/>
              </a:ext>
            </a:extLst>
          </p:cNvPr>
          <p:cNvSpPr>
            <a:spLocks noGrp="1"/>
          </p:cNvSpPr>
          <p:nvPr>
            <p:ph type="sldNum" sz="quarter" idx="12"/>
          </p:nvPr>
        </p:nvSpPr>
        <p:spPr>
          <a:xfrm>
            <a:off x="8610600" y="6356350"/>
            <a:ext cx="2743200" cy="365125"/>
          </a:xfrm>
          <a:prstGeom prst="rect">
            <a:avLst/>
          </a:prstGeom>
        </p:spPr>
        <p:txBody>
          <a:bodyPr/>
          <a:lstStyle/>
          <a:p>
            <a:fld id="{07EB0315-F77F-104F-9094-634A727D4754}" type="slidenum">
              <a:rPr lang="en-US" smtClean="0"/>
              <a:t>‹#›</a:t>
            </a:fld>
            <a:endParaRPr lang="en-US"/>
          </a:p>
        </p:txBody>
      </p:sp>
    </p:spTree>
    <p:extLst>
      <p:ext uri="{BB962C8B-B14F-4D97-AF65-F5344CB8AC3E}">
        <p14:creationId xmlns:p14="http://schemas.microsoft.com/office/powerpoint/2010/main" val="4106961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ACF-E7CF-8F45-91B7-54AC1959EFB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0701FEA-8FA2-9142-AB43-F91053B43DF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F304604-8223-2442-AB21-3D4CAA00F93B}"/>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83B458E-767F-2D47-BBD1-B8D141872BC2}"/>
              </a:ext>
            </a:extLst>
          </p:cNvPr>
          <p:cNvSpPr>
            <a:spLocks noGrp="1"/>
          </p:cNvSpPr>
          <p:nvPr>
            <p:ph type="dt" sz="half" idx="10"/>
          </p:nvPr>
        </p:nvSpPr>
        <p:spPr>
          <a:xfrm>
            <a:off x="838200" y="6356350"/>
            <a:ext cx="2743200" cy="365125"/>
          </a:xfrm>
          <a:prstGeom prst="rect">
            <a:avLst/>
          </a:prstGeom>
        </p:spPr>
        <p:txBody>
          <a:bodyPr/>
          <a:lstStyle/>
          <a:p>
            <a:fld id="{2A0D25A0-CE8E-744C-A2F0-368A512C5851}" type="datetimeFigureOut">
              <a:rPr lang="en-US" smtClean="0"/>
              <a:t>6/23/2020</a:t>
            </a:fld>
            <a:endParaRPr lang="en-US"/>
          </a:p>
        </p:txBody>
      </p:sp>
      <p:sp>
        <p:nvSpPr>
          <p:cNvPr id="6" name="Footer Placeholder 5">
            <a:extLst>
              <a:ext uri="{FF2B5EF4-FFF2-40B4-BE49-F238E27FC236}">
                <a16:creationId xmlns:a16="http://schemas.microsoft.com/office/drawing/2014/main" id="{99137556-DD5E-164D-8174-1B01EC4449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F4D0B25-87C5-F44F-85FA-E60F80B20956}"/>
              </a:ext>
            </a:extLst>
          </p:cNvPr>
          <p:cNvSpPr>
            <a:spLocks noGrp="1"/>
          </p:cNvSpPr>
          <p:nvPr>
            <p:ph type="sldNum" sz="quarter" idx="12"/>
          </p:nvPr>
        </p:nvSpPr>
        <p:spPr>
          <a:xfrm>
            <a:off x="8610600" y="6356350"/>
            <a:ext cx="2743200" cy="365125"/>
          </a:xfrm>
          <a:prstGeom prst="rect">
            <a:avLst/>
          </a:prstGeom>
        </p:spPr>
        <p:txBody>
          <a:bodyPr/>
          <a:lstStyle/>
          <a:p>
            <a:fld id="{07EB0315-F77F-104F-9094-634A727D4754}" type="slidenum">
              <a:rPr lang="en-US" smtClean="0"/>
              <a:t>‹#›</a:t>
            </a:fld>
            <a:endParaRPr lang="en-US"/>
          </a:p>
        </p:txBody>
      </p:sp>
    </p:spTree>
    <p:extLst>
      <p:ext uri="{BB962C8B-B14F-4D97-AF65-F5344CB8AC3E}">
        <p14:creationId xmlns:p14="http://schemas.microsoft.com/office/powerpoint/2010/main" val="3714408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7B114-35FB-374C-981B-85679714277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692313A-B117-3D47-88C3-62525F64830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4710EC9-C19C-B047-A19F-852C8BB16ED1}"/>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1C69ADA-ACAA-F24A-B4D7-CA21542C3E1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AF8385A-EEB4-6B46-9E70-90577575CD9C}"/>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A5DB368-2302-9541-B732-0F685172AFA4}"/>
              </a:ext>
            </a:extLst>
          </p:cNvPr>
          <p:cNvSpPr>
            <a:spLocks noGrp="1"/>
          </p:cNvSpPr>
          <p:nvPr>
            <p:ph type="dt" sz="half" idx="10"/>
          </p:nvPr>
        </p:nvSpPr>
        <p:spPr>
          <a:xfrm>
            <a:off x="838200" y="6356350"/>
            <a:ext cx="2743200" cy="365125"/>
          </a:xfrm>
          <a:prstGeom prst="rect">
            <a:avLst/>
          </a:prstGeom>
        </p:spPr>
        <p:txBody>
          <a:bodyPr/>
          <a:lstStyle/>
          <a:p>
            <a:fld id="{2A0D25A0-CE8E-744C-A2F0-368A512C5851}" type="datetimeFigureOut">
              <a:rPr lang="en-US" smtClean="0"/>
              <a:t>6/23/2020</a:t>
            </a:fld>
            <a:endParaRPr lang="en-US"/>
          </a:p>
        </p:txBody>
      </p:sp>
      <p:sp>
        <p:nvSpPr>
          <p:cNvPr id="8" name="Footer Placeholder 7">
            <a:extLst>
              <a:ext uri="{FF2B5EF4-FFF2-40B4-BE49-F238E27FC236}">
                <a16:creationId xmlns:a16="http://schemas.microsoft.com/office/drawing/2014/main" id="{04079E7E-FE95-D149-AFDB-F58D8F14FC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B520EBE-4B18-FB49-ABB0-A28546549CBC}"/>
              </a:ext>
            </a:extLst>
          </p:cNvPr>
          <p:cNvSpPr>
            <a:spLocks noGrp="1"/>
          </p:cNvSpPr>
          <p:nvPr>
            <p:ph type="sldNum" sz="quarter" idx="12"/>
          </p:nvPr>
        </p:nvSpPr>
        <p:spPr>
          <a:xfrm>
            <a:off x="8610600" y="6356350"/>
            <a:ext cx="2743200" cy="365125"/>
          </a:xfrm>
          <a:prstGeom prst="rect">
            <a:avLst/>
          </a:prstGeom>
        </p:spPr>
        <p:txBody>
          <a:bodyPr/>
          <a:lstStyle/>
          <a:p>
            <a:fld id="{07EB0315-F77F-104F-9094-634A727D4754}" type="slidenum">
              <a:rPr lang="en-US" smtClean="0"/>
              <a:t>‹#›</a:t>
            </a:fld>
            <a:endParaRPr lang="en-US"/>
          </a:p>
        </p:txBody>
      </p:sp>
    </p:spTree>
    <p:extLst>
      <p:ext uri="{BB962C8B-B14F-4D97-AF65-F5344CB8AC3E}">
        <p14:creationId xmlns:p14="http://schemas.microsoft.com/office/powerpoint/2010/main" val="1861257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A1862-A6AF-9549-A605-4AFC017927AE}"/>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76ED70A-1E66-7A4A-B897-661CE8A82B06}"/>
              </a:ext>
            </a:extLst>
          </p:cNvPr>
          <p:cNvSpPr>
            <a:spLocks noGrp="1"/>
          </p:cNvSpPr>
          <p:nvPr>
            <p:ph type="dt" sz="half" idx="10"/>
          </p:nvPr>
        </p:nvSpPr>
        <p:spPr>
          <a:xfrm>
            <a:off x="838200" y="6356350"/>
            <a:ext cx="2743200" cy="365125"/>
          </a:xfrm>
          <a:prstGeom prst="rect">
            <a:avLst/>
          </a:prstGeom>
        </p:spPr>
        <p:txBody>
          <a:bodyPr/>
          <a:lstStyle/>
          <a:p>
            <a:fld id="{2A0D25A0-CE8E-744C-A2F0-368A512C5851}" type="datetimeFigureOut">
              <a:rPr lang="en-US" smtClean="0"/>
              <a:t>6/23/2020</a:t>
            </a:fld>
            <a:endParaRPr lang="en-US"/>
          </a:p>
        </p:txBody>
      </p:sp>
      <p:sp>
        <p:nvSpPr>
          <p:cNvPr id="4" name="Footer Placeholder 3">
            <a:extLst>
              <a:ext uri="{FF2B5EF4-FFF2-40B4-BE49-F238E27FC236}">
                <a16:creationId xmlns:a16="http://schemas.microsoft.com/office/drawing/2014/main" id="{485AB293-3814-5947-B4C0-6EA8AD8A70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497C78D-1585-194C-8E70-B50250A98A30}"/>
              </a:ext>
            </a:extLst>
          </p:cNvPr>
          <p:cNvSpPr>
            <a:spLocks noGrp="1"/>
          </p:cNvSpPr>
          <p:nvPr>
            <p:ph type="sldNum" sz="quarter" idx="12"/>
          </p:nvPr>
        </p:nvSpPr>
        <p:spPr>
          <a:xfrm>
            <a:off x="8610600" y="6356350"/>
            <a:ext cx="2743200" cy="365125"/>
          </a:xfrm>
          <a:prstGeom prst="rect">
            <a:avLst/>
          </a:prstGeom>
        </p:spPr>
        <p:txBody>
          <a:bodyPr/>
          <a:lstStyle/>
          <a:p>
            <a:fld id="{07EB0315-F77F-104F-9094-634A727D4754}" type="slidenum">
              <a:rPr lang="en-US" smtClean="0"/>
              <a:t>‹#›</a:t>
            </a:fld>
            <a:endParaRPr lang="en-US"/>
          </a:p>
        </p:txBody>
      </p:sp>
    </p:spTree>
    <p:extLst>
      <p:ext uri="{BB962C8B-B14F-4D97-AF65-F5344CB8AC3E}">
        <p14:creationId xmlns:p14="http://schemas.microsoft.com/office/powerpoint/2010/main" val="2222203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49F8EC-3139-B646-8EFA-0D696B228136}"/>
              </a:ext>
            </a:extLst>
          </p:cNvPr>
          <p:cNvSpPr>
            <a:spLocks noGrp="1"/>
          </p:cNvSpPr>
          <p:nvPr>
            <p:ph type="dt" sz="half" idx="10"/>
          </p:nvPr>
        </p:nvSpPr>
        <p:spPr>
          <a:xfrm>
            <a:off x="838200" y="6356350"/>
            <a:ext cx="2743200" cy="365125"/>
          </a:xfrm>
          <a:prstGeom prst="rect">
            <a:avLst/>
          </a:prstGeom>
        </p:spPr>
        <p:txBody>
          <a:bodyPr/>
          <a:lstStyle/>
          <a:p>
            <a:fld id="{2A0D25A0-CE8E-744C-A2F0-368A512C5851}" type="datetimeFigureOut">
              <a:rPr lang="en-US" smtClean="0"/>
              <a:t>6/23/2020</a:t>
            </a:fld>
            <a:endParaRPr lang="en-US"/>
          </a:p>
        </p:txBody>
      </p:sp>
      <p:sp>
        <p:nvSpPr>
          <p:cNvPr id="3" name="Footer Placeholder 2">
            <a:extLst>
              <a:ext uri="{FF2B5EF4-FFF2-40B4-BE49-F238E27FC236}">
                <a16:creationId xmlns:a16="http://schemas.microsoft.com/office/drawing/2014/main" id="{29EEC3C7-512B-F249-95CD-9C436511EC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7CF4F83-EC7B-1C4C-B77E-3C6CF6B0AB07}"/>
              </a:ext>
            </a:extLst>
          </p:cNvPr>
          <p:cNvSpPr>
            <a:spLocks noGrp="1"/>
          </p:cNvSpPr>
          <p:nvPr>
            <p:ph type="sldNum" sz="quarter" idx="12"/>
          </p:nvPr>
        </p:nvSpPr>
        <p:spPr>
          <a:xfrm>
            <a:off x="8610600" y="6356350"/>
            <a:ext cx="2743200" cy="365125"/>
          </a:xfrm>
          <a:prstGeom prst="rect">
            <a:avLst/>
          </a:prstGeom>
        </p:spPr>
        <p:txBody>
          <a:bodyPr/>
          <a:lstStyle/>
          <a:p>
            <a:fld id="{07EB0315-F77F-104F-9094-634A727D4754}" type="slidenum">
              <a:rPr lang="en-US" smtClean="0"/>
              <a:t>‹#›</a:t>
            </a:fld>
            <a:endParaRPr lang="en-US"/>
          </a:p>
        </p:txBody>
      </p:sp>
    </p:spTree>
    <p:extLst>
      <p:ext uri="{BB962C8B-B14F-4D97-AF65-F5344CB8AC3E}">
        <p14:creationId xmlns:p14="http://schemas.microsoft.com/office/powerpoint/2010/main" val="2074003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85BA8-2986-1D42-8EAA-BB1EEE52E67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968B800-8E6A-0245-BF7C-7DE553659B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C3239E0-98CB-A548-A5F4-CF47FE9868D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219B956-A7E7-D540-B458-50743954BBB5}"/>
              </a:ext>
            </a:extLst>
          </p:cNvPr>
          <p:cNvSpPr>
            <a:spLocks noGrp="1"/>
          </p:cNvSpPr>
          <p:nvPr>
            <p:ph type="dt" sz="half" idx="10"/>
          </p:nvPr>
        </p:nvSpPr>
        <p:spPr>
          <a:xfrm>
            <a:off x="838200" y="6356350"/>
            <a:ext cx="2743200" cy="365125"/>
          </a:xfrm>
          <a:prstGeom prst="rect">
            <a:avLst/>
          </a:prstGeom>
        </p:spPr>
        <p:txBody>
          <a:bodyPr/>
          <a:lstStyle/>
          <a:p>
            <a:fld id="{2A0D25A0-CE8E-744C-A2F0-368A512C5851}" type="datetimeFigureOut">
              <a:rPr lang="en-US" smtClean="0"/>
              <a:t>6/23/2020</a:t>
            </a:fld>
            <a:endParaRPr lang="en-US"/>
          </a:p>
        </p:txBody>
      </p:sp>
      <p:sp>
        <p:nvSpPr>
          <p:cNvPr id="6" name="Footer Placeholder 5">
            <a:extLst>
              <a:ext uri="{FF2B5EF4-FFF2-40B4-BE49-F238E27FC236}">
                <a16:creationId xmlns:a16="http://schemas.microsoft.com/office/drawing/2014/main" id="{86B8A1F9-BD9B-E045-A787-5B68E726E6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9223A67-98A2-BE48-9D90-8D65B2B926BB}"/>
              </a:ext>
            </a:extLst>
          </p:cNvPr>
          <p:cNvSpPr>
            <a:spLocks noGrp="1"/>
          </p:cNvSpPr>
          <p:nvPr>
            <p:ph type="sldNum" sz="quarter" idx="12"/>
          </p:nvPr>
        </p:nvSpPr>
        <p:spPr>
          <a:xfrm>
            <a:off x="8610600" y="6356350"/>
            <a:ext cx="2743200" cy="365125"/>
          </a:xfrm>
          <a:prstGeom prst="rect">
            <a:avLst/>
          </a:prstGeom>
        </p:spPr>
        <p:txBody>
          <a:bodyPr/>
          <a:lstStyle/>
          <a:p>
            <a:fld id="{07EB0315-F77F-104F-9094-634A727D4754}" type="slidenum">
              <a:rPr lang="en-US" smtClean="0"/>
              <a:t>‹#›</a:t>
            </a:fld>
            <a:endParaRPr lang="en-US"/>
          </a:p>
        </p:txBody>
      </p:sp>
    </p:spTree>
    <p:extLst>
      <p:ext uri="{BB962C8B-B14F-4D97-AF65-F5344CB8AC3E}">
        <p14:creationId xmlns:p14="http://schemas.microsoft.com/office/powerpoint/2010/main" val="296767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3ACBE-45EF-B943-B18D-7073A943770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E168A7F-62CA-2949-A47A-5AE34AC0E95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DECAED-6A3E-1C48-B4B6-27F846024BB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91FE05C-D8DF-544A-8132-45C25D8F927E}"/>
              </a:ext>
            </a:extLst>
          </p:cNvPr>
          <p:cNvSpPr>
            <a:spLocks noGrp="1"/>
          </p:cNvSpPr>
          <p:nvPr>
            <p:ph type="dt" sz="half" idx="10"/>
          </p:nvPr>
        </p:nvSpPr>
        <p:spPr>
          <a:xfrm>
            <a:off x="838200" y="6356350"/>
            <a:ext cx="2743200" cy="365125"/>
          </a:xfrm>
          <a:prstGeom prst="rect">
            <a:avLst/>
          </a:prstGeom>
        </p:spPr>
        <p:txBody>
          <a:bodyPr/>
          <a:lstStyle/>
          <a:p>
            <a:fld id="{2A0D25A0-CE8E-744C-A2F0-368A512C5851}" type="datetimeFigureOut">
              <a:rPr lang="en-US" smtClean="0"/>
              <a:t>6/23/2020</a:t>
            </a:fld>
            <a:endParaRPr lang="en-US"/>
          </a:p>
        </p:txBody>
      </p:sp>
      <p:sp>
        <p:nvSpPr>
          <p:cNvPr id="6" name="Footer Placeholder 5">
            <a:extLst>
              <a:ext uri="{FF2B5EF4-FFF2-40B4-BE49-F238E27FC236}">
                <a16:creationId xmlns:a16="http://schemas.microsoft.com/office/drawing/2014/main" id="{C1D91D35-235A-7B49-8F0F-02C15BA161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6FE8DF7-9E1C-E040-8BD3-4D92E410D887}"/>
              </a:ext>
            </a:extLst>
          </p:cNvPr>
          <p:cNvSpPr>
            <a:spLocks noGrp="1"/>
          </p:cNvSpPr>
          <p:nvPr>
            <p:ph type="sldNum" sz="quarter" idx="12"/>
          </p:nvPr>
        </p:nvSpPr>
        <p:spPr>
          <a:xfrm>
            <a:off x="8610600" y="6356350"/>
            <a:ext cx="2743200" cy="365125"/>
          </a:xfrm>
          <a:prstGeom prst="rect">
            <a:avLst/>
          </a:prstGeom>
        </p:spPr>
        <p:txBody>
          <a:bodyPr/>
          <a:lstStyle/>
          <a:p>
            <a:fld id="{07EB0315-F77F-104F-9094-634A727D4754}" type="slidenum">
              <a:rPr lang="en-US" smtClean="0"/>
              <a:t>‹#›</a:t>
            </a:fld>
            <a:endParaRPr lang="en-US"/>
          </a:p>
        </p:txBody>
      </p:sp>
    </p:spTree>
    <p:extLst>
      <p:ext uri="{BB962C8B-B14F-4D97-AF65-F5344CB8AC3E}">
        <p14:creationId xmlns:p14="http://schemas.microsoft.com/office/powerpoint/2010/main" val="4121403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8423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999195-BDA4-9A4C-8719-0D67F600CD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E317A81-BEDD-C342-9389-0AE8C37E51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1C52FBD-DD56-594E-A4FC-548BBE58EC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11F38-A4C3-BA48-A877-20480B371AE8}" type="datetimeFigureOut">
              <a:rPr lang="en-US" smtClean="0"/>
              <a:t>6/23/2020</a:t>
            </a:fld>
            <a:endParaRPr lang="en-US"/>
          </a:p>
        </p:txBody>
      </p:sp>
      <p:sp>
        <p:nvSpPr>
          <p:cNvPr id="5" name="Footer Placeholder 4">
            <a:extLst>
              <a:ext uri="{FF2B5EF4-FFF2-40B4-BE49-F238E27FC236}">
                <a16:creationId xmlns:a16="http://schemas.microsoft.com/office/drawing/2014/main" id="{E3655263-E6C7-314D-9EA5-0E99086CA0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47FFD7-40DA-F64D-8271-2901D690E8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EDE97-095A-4349-9A91-D72D8FAB3AA3}" type="slidenum">
              <a:rPr lang="en-US" smtClean="0"/>
              <a:t>‹#›</a:t>
            </a:fld>
            <a:endParaRPr lang="en-US"/>
          </a:p>
        </p:txBody>
      </p:sp>
    </p:spTree>
    <p:extLst>
      <p:ext uri="{BB962C8B-B14F-4D97-AF65-F5344CB8AC3E}">
        <p14:creationId xmlns:p14="http://schemas.microsoft.com/office/powerpoint/2010/main" val="2497368399"/>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8B11FA-8C43-354D-AC8E-F136F207DB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6901824" cy="6858000"/>
          </a:xfrm>
          <a:prstGeom prst="rect">
            <a:avLst/>
          </a:prstGeom>
        </p:spPr>
      </p:pic>
      <p:sp>
        <p:nvSpPr>
          <p:cNvPr id="3" name="Snip Single Corner of Rectangle 14">
            <a:extLst>
              <a:ext uri="{FF2B5EF4-FFF2-40B4-BE49-F238E27FC236}">
                <a16:creationId xmlns:a16="http://schemas.microsoft.com/office/drawing/2014/main" id="{C45992FE-3612-374E-9155-3F02D58E928D}"/>
              </a:ext>
            </a:extLst>
          </p:cNvPr>
          <p:cNvSpPr/>
          <p:nvPr/>
        </p:nvSpPr>
        <p:spPr>
          <a:xfrm rot="16200000">
            <a:off x="3839886" y="-1485791"/>
            <a:ext cx="6858000" cy="9829581"/>
          </a:xfrm>
          <a:custGeom>
            <a:avLst/>
            <a:gdLst>
              <a:gd name="connsiteX0" fmla="*/ 0 w 6348249"/>
              <a:gd name="connsiteY0" fmla="*/ 0 h 5669237"/>
              <a:gd name="connsiteX1" fmla="*/ 5403357 w 6348249"/>
              <a:gd name="connsiteY1" fmla="*/ 0 h 5669237"/>
              <a:gd name="connsiteX2" fmla="*/ 6348249 w 6348249"/>
              <a:gd name="connsiteY2" fmla="*/ 944892 h 5669237"/>
              <a:gd name="connsiteX3" fmla="*/ 6348249 w 6348249"/>
              <a:gd name="connsiteY3" fmla="*/ 5669237 h 5669237"/>
              <a:gd name="connsiteX4" fmla="*/ 0 w 6348249"/>
              <a:gd name="connsiteY4" fmla="*/ 5669237 h 5669237"/>
              <a:gd name="connsiteX5" fmla="*/ 0 w 6348249"/>
              <a:gd name="connsiteY5" fmla="*/ 0 h 5669237"/>
              <a:gd name="connsiteX0" fmla="*/ 534988 w 6883237"/>
              <a:gd name="connsiteY0" fmla="*/ 1755227 h 7424464"/>
              <a:gd name="connsiteX1" fmla="*/ 0 w 6883237"/>
              <a:gd name="connsiteY1" fmla="*/ 0 h 7424464"/>
              <a:gd name="connsiteX2" fmla="*/ 6883237 w 6883237"/>
              <a:gd name="connsiteY2" fmla="*/ 2700119 h 7424464"/>
              <a:gd name="connsiteX3" fmla="*/ 6883237 w 6883237"/>
              <a:gd name="connsiteY3" fmla="*/ 7424464 h 7424464"/>
              <a:gd name="connsiteX4" fmla="*/ 534988 w 6883237"/>
              <a:gd name="connsiteY4" fmla="*/ 7424464 h 7424464"/>
              <a:gd name="connsiteX5" fmla="*/ 534988 w 6883237"/>
              <a:gd name="connsiteY5" fmla="*/ 1755227 h 7424464"/>
              <a:gd name="connsiteX0" fmla="*/ 534988 w 7324673"/>
              <a:gd name="connsiteY0" fmla="*/ 1755227 h 7424464"/>
              <a:gd name="connsiteX1" fmla="*/ 0 w 7324673"/>
              <a:gd name="connsiteY1" fmla="*/ 0 h 7424464"/>
              <a:gd name="connsiteX2" fmla="*/ 7324673 w 7324673"/>
              <a:gd name="connsiteY2" fmla="*/ 2510933 h 7424464"/>
              <a:gd name="connsiteX3" fmla="*/ 6883237 w 7324673"/>
              <a:gd name="connsiteY3" fmla="*/ 7424464 h 7424464"/>
              <a:gd name="connsiteX4" fmla="*/ 534988 w 7324673"/>
              <a:gd name="connsiteY4" fmla="*/ 7424464 h 7424464"/>
              <a:gd name="connsiteX5" fmla="*/ 534988 w 7324673"/>
              <a:gd name="connsiteY5" fmla="*/ 1755227 h 7424464"/>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534988 w 7324673"/>
              <a:gd name="connsiteY4" fmla="*/ 7424464 h 11019002"/>
              <a:gd name="connsiteX5" fmla="*/ 534988 w 7324673"/>
              <a:gd name="connsiteY5" fmla="*/ 1755227 h 11019002"/>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5" fmla="*/ 534988 w 7324673"/>
              <a:gd name="connsiteY5" fmla="*/ 1755227 h 11019002"/>
              <a:gd name="connsiteX0" fmla="*/ 83043 w 7324673"/>
              <a:gd name="connsiteY0" fmla="*/ 10997981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0" fmla="*/ 0 w 7325713"/>
              <a:gd name="connsiteY0" fmla="*/ 10997981 h 11019002"/>
              <a:gd name="connsiteX1" fmla="*/ 1040 w 7325713"/>
              <a:gd name="connsiteY1" fmla="*/ 0 h 11019002"/>
              <a:gd name="connsiteX2" fmla="*/ 7325713 w 7325713"/>
              <a:gd name="connsiteY2" fmla="*/ 2510933 h 11019002"/>
              <a:gd name="connsiteX3" fmla="*/ 7136525 w 7325713"/>
              <a:gd name="connsiteY3" fmla="*/ 11019002 h 11019002"/>
              <a:gd name="connsiteX4" fmla="*/ 0 w 7325713"/>
              <a:gd name="connsiteY4" fmla="*/ 10997981 h 11019002"/>
              <a:gd name="connsiteX0" fmla="*/ 0 w 7327027"/>
              <a:gd name="connsiteY0" fmla="*/ 10997981 h 11019005"/>
              <a:gd name="connsiteX1" fmla="*/ 1040 w 7327027"/>
              <a:gd name="connsiteY1" fmla="*/ 0 h 11019005"/>
              <a:gd name="connsiteX2" fmla="*/ 7325713 w 7327027"/>
              <a:gd name="connsiteY2" fmla="*/ 2510933 h 11019005"/>
              <a:gd name="connsiteX3" fmla="*/ 7327027 w 7327027"/>
              <a:gd name="connsiteY3" fmla="*/ 11019005 h 11019005"/>
              <a:gd name="connsiteX4" fmla="*/ 0 w 7327027"/>
              <a:gd name="connsiteY4" fmla="*/ 10997981 h 11019005"/>
              <a:gd name="connsiteX0" fmla="*/ 0 w 7325713"/>
              <a:gd name="connsiteY0" fmla="*/ 10997981 h 10997981"/>
              <a:gd name="connsiteX1" fmla="*/ 1040 w 7325713"/>
              <a:gd name="connsiteY1" fmla="*/ 0 h 10997981"/>
              <a:gd name="connsiteX2" fmla="*/ 7325713 w 7325713"/>
              <a:gd name="connsiteY2" fmla="*/ 2510933 h 10997981"/>
              <a:gd name="connsiteX3" fmla="*/ 7250827 w 7325713"/>
              <a:gd name="connsiteY3" fmla="*/ 9406105 h 10997981"/>
              <a:gd name="connsiteX4" fmla="*/ 0 w 7325713"/>
              <a:gd name="connsiteY4" fmla="*/ 10997981 h 10997981"/>
              <a:gd name="connsiteX0" fmla="*/ 0 w 7327027"/>
              <a:gd name="connsiteY0" fmla="*/ 10997981 h 10997981"/>
              <a:gd name="connsiteX1" fmla="*/ 1040 w 7327027"/>
              <a:gd name="connsiteY1" fmla="*/ 0 h 10997981"/>
              <a:gd name="connsiteX2" fmla="*/ 7325713 w 7327027"/>
              <a:gd name="connsiteY2" fmla="*/ 2510933 h 10997981"/>
              <a:gd name="connsiteX3" fmla="*/ 7327027 w 7327027"/>
              <a:gd name="connsiteY3" fmla="*/ 9825205 h 10997981"/>
              <a:gd name="connsiteX4" fmla="*/ 0 w 7327027"/>
              <a:gd name="connsiteY4" fmla="*/ 10997981 h 10997981"/>
              <a:gd name="connsiteX0" fmla="*/ 100561 w 7325988"/>
              <a:gd name="connsiteY0" fmla="*/ 9524781 h 9825205"/>
              <a:gd name="connsiteX1" fmla="*/ 1 w 7325988"/>
              <a:gd name="connsiteY1" fmla="*/ 0 h 9825205"/>
              <a:gd name="connsiteX2" fmla="*/ 7324674 w 7325988"/>
              <a:gd name="connsiteY2" fmla="*/ 2510933 h 9825205"/>
              <a:gd name="connsiteX3" fmla="*/ 7325988 w 7325988"/>
              <a:gd name="connsiteY3" fmla="*/ 9825205 h 9825205"/>
              <a:gd name="connsiteX4" fmla="*/ 100561 w 7325988"/>
              <a:gd name="connsiteY4" fmla="*/ 9524781 h 9825205"/>
              <a:gd name="connsiteX0" fmla="*/ 0 w 7327027"/>
              <a:gd name="connsiteY0" fmla="*/ 9829581 h 9829581"/>
              <a:gd name="connsiteX1" fmla="*/ 1040 w 7327027"/>
              <a:gd name="connsiteY1" fmla="*/ 0 h 9829581"/>
              <a:gd name="connsiteX2" fmla="*/ 7325713 w 7327027"/>
              <a:gd name="connsiteY2" fmla="*/ 2510933 h 9829581"/>
              <a:gd name="connsiteX3" fmla="*/ 7327027 w 7327027"/>
              <a:gd name="connsiteY3" fmla="*/ 9825205 h 9829581"/>
              <a:gd name="connsiteX4" fmla="*/ 0 w 7327027"/>
              <a:gd name="connsiteY4" fmla="*/ 9829581 h 9829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7027" h="9829581">
                <a:moveTo>
                  <a:pt x="0" y="9829581"/>
                </a:moveTo>
                <a:cubicBezTo>
                  <a:pt x="347" y="6163587"/>
                  <a:pt x="693" y="3665994"/>
                  <a:pt x="1040" y="0"/>
                </a:cubicBezTo>
                <a:lnTo>
                  <a:pt x="7325713" y="2510933"/>
                </a:lnTo>
                <a:lnTo>
                  <a:pt x="7327027" y="9825205"/>
                </a:lnTo>
                <a:lnTo>
                  <a:pt x="0" y="982958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CEF7B9E-4ED7-994C-A32A-8F5C672FCE21}"/>
              </a:ext>
            </a:extLst>
          </p:cNvPr>
          <p:cNvSpPr/>
          <p:nvPr/>
        </p:nvSpPr>
        <p:spPr>
          <a:xfrm>
            <a:off x="-135945" y="5458691"/>
            <a:ext cx="12327945" cy="1399309"/>
          </a:xfrm>
          <a:prstGeom prst="rect">
            <a:avLst/>
          </a:prstGeom>
          <a:solidFill>
            <a:srgbClr val="B6B39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cs typeface="Arial" panose="020B0604020202020204" pitchFamily="34" charset="0"/>
            </a:endParaRPr>
          </a:p>
        </p:txBody>
      </p:sp>
      <p:pic>
        <p:nvPicPr>
          <p:cNvPr id="9" name="Picture 8" descr="A drawing of a face&#10;&#10;Description automatically generated">
            <a:extLst>
              <a:ext uri="{FF2B5EF4-FFF2-40B4-BE49-F238E27FC236}">
                <a16:creationId xmlns:a16="http://schemas.microsoft.com/office/drawing/2014/main" id="{8C55EE84-20B2-E042-93FA-697CEE723E44}"/>
              </a:ext>
            </a:extLst>
          </p:cNvPr>
          <p:cNvPicPr/>
          <p:nvPr/>
        </p:nvPicPr>
        <p:blipFill>
          <a:blip r:embed="rId3" cstate="screen">
            <a:extLst>
              <a:ext uri="{28A0092B-C50C-407E-A947-70E740481C1C}">
                <a14:useLocalDpi xmlns:a14="http://schemas.microsoft.com/office/drawing/2010/main"/>
              </a:ext>
            </a:extLst>
          </a:blip>
          <a:stretch>
            <a:fillRect/>
          </a:stretch>
        </p:blipFill>
        <p:spPr>
          <a:xfrm>
            <a:off x="4972377" y="2559330"/>
            <a:ext cx="2111299" cy="873211"/>
          </a:xfrm>
          <a:prstGeom prst="rect">
            <a:avLst/>
          </a:prstGeom>
        </p:spPr>
      </p:pic>
      <p:sp>
        <p:nvSpPr>
          <p:cNvPr id="10" name="Text Box 3">
            <a:extLst>
              <a:ext uri="{FF2B5EF4-FFF2-40B4-BE49-F238E27FC236}">
                <a16:creationId xmlns:a16="http://schemas.microsoft.com/office/drawing/2014/main" id="{30B27DFF-F696-C349-A7BC-2D681931756E}"/>
              </a:ext>
            </a:extLst>
          </p:cNvPr>
          <p:cNvSpPr txBox="1"/>
          <p:nvPr/>
        </p:nvSpPr>
        <p:spPr>
          <a:xfrm>
            <a:off x="4653764" y="373359"/>
            <a:ext cx="6490243" cy="172880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2400" b="1" dirty="0">
                <a:solidFill>
                  <a:srgbClr val="1C3B56"/>
                </a:solidFill>
                <a:latin typeface="Arial" panose="020B0604020202020204" pitchFamily="34" charset="0"/>
                <a:cs typeface="Arial" panose="020B0604020202020204" pitchFamily="34" charset="0"/>
              </a:rPr>
              <a:t>Brokers’ Exposure to Professional Negligence Claims arising from the Coronavirus Pandemic – How to Support your Broker Network.  </a:t>
            </a:r>
          </a:p>
          <a:p>
            <a:pPr algn="ctr">
              <a:spcAft>
                <a:spcPts val="0"/>
              </a:spcAft>
            </a:pPr>
            <a:endParaRPr lang="en-GB" sz="2800" b="1" dirty="0">
              <a:solidFill>
                <a:srgbClr val="548999"/>
              </a:solidFill>
              <a:effectLst/>
              <a:latin typeface="Arial" panose="020B0604020202020204" pitchFamily="34" charset="0"/>
              <a:ea typeface="DengXian" panose="02010600030101010101" pitchFamily="2" charset="-122"/>
              <a:cs typeface="Arial" panose="020B0604020202020204" pitchFamily="34" charset="0"/>
            </a:endParaRPr>
          </a:p>
        </p:txBody>
      </p:sp>
      <p:sp>
        <p:nvSpPr>
          <p:cNvPr id="12" name="TextBox 11">
            <a:extLst>
              <a:ext uri="{FF2B5EF4-FFF2-40B4-BE49-F238E27FC236}">
                <a16:creationId xmlns:a16="http://schemas.microsoft.com/office/drawing/2014/main" id="{D8111A63-820A-0E4F-89B8-A15A0C131B63}"/>
              </a:ext>
            </a:extLst>
          </p:cNvPr>
          <p:cNvSpPr txBox="1"/>
          <p:nvPr/>
        </p:nvSpPr>
        <p:spPr>
          <a:xfrm>
            <a:off x="3962400" y="5557861"/>
            <a:ext cx="7546109" cy="1015663"/>
          </a:xfrm>
          <a:prstGeom prst="rect">
            <a:avLst/>
          </a:prstGeom>
          <a:noFill/>
        </p:spPr>
        <p:txBody>
          <a:bodyPr wrap="square" rtlCol="0">
            <a:spAutoFit/>
          </a:bodyPr>
          <a:lstStyle/>
          <a:p>
            <a:pPr algn="ctr"/>
            <a:r>
              <a:rPr lang="en-GB" sz="2000" b="1" dirty="0">
                <a:solidFill>
                  <a:srgbClr val="1C3B56"/>
                </a:solidFill>
                <a:latin typeface="Arial" panose="020B0604020202020204" pitchFamily="34" charset="0"/>
                <a:cs typeface="Arial" panose="020B0604020202020204" pitchFamily="34" charset="0"/>
              </a:rPr>
              <a:t>Sam Moore, Robert Lloyd &amp; Imran Benson </a:t>
            </a:r>
          </a:p>
          <a:p>
            <a:pPr algn="ctr"/>
            <a:endParaRPr lang="en-GB" sz="2000" dirty="0">
              <a:solidFill>
                <a:srgbClr val="1C3B56"/>
              </a:solidFill>
              <a:latin typeface="Arial" panose="020B0604020202020204" pitchFamily="34" charset="0"/>
              <a:cs typeface="Arial" panose="020B0604020202020204" pitchFamily="34" charset="0"/>
            </a:endParaRPr>
          </a:p>
          <a:p>
            <a:pPr algn="ctr"/>
            <a:r>
              <a:rPr lang="en-GB" sz="2000" b="1" dirty="0">
                <a:solidFill>
                  <a:srgbClr val="1C3B56"/>
                </a:solidFill>
                <a:latin typeface="Arial" panose="020B0604020202020204" pitchFamily="34" charset="0"/>
                <a:cs typeface="Arial" panose="020B0604020202020204" pitchFamily="34" charset="0"/>
              </a:rPr>
              <a:t>11 June 2020</a:t>
            </a:r>
            <a:endParaRPr lang="en-US" sz="2000" b="1" dirty="0">
              <a:solidFill>
                <a:srgbClr val="1C3B56"/>
              </a:solidFill>
              <a:latin typeface="Arial" panose="020B0604020202020204" pitchFamily="34" charset="0"/>
              <a:cs typeface="Arial" panose="020B0604020202020204"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2D4550F8-4BC1-47D8-B156-0D964B0CE8D3}"/>
              </a:ext>
            </a:extLst>
          </p:cNvPr>
          <p:cNvPicPr>
            <a:picLocks noChangeAspect="1"/>
          </p:cNvPicPr>
          <p:nvPr/>
        </p:nvPicPr>
        <p:blipFill>
          <a:blip r:embed="rId4"/>
          <a:stretch>
            <a:fillRect/>
          </a:stretch>
        </p:blipFill>
        <p:spPr>
          <a:xfrm>
            <a:off x="8037254" y="2452393"/>
            <a:ext cx="2965704" cy="615696"/>
          </a:xfrm>
          <a:prstGeom prst="rect">
            <a:avLst/>
          </a:prstGeom>
        </p:spPr>
      </p:pic>
      <p:pic>
        <p:nvPicPr>
          <p:cNvPr id="6" name="Picture 5" descr="A close up of a sign&#10;&#10;Description automatically generated">
            <a:extLst>
              <a:ext uri="{FF2B5EF4-FFF2-40B4-BE49-F238E27FC236}">
                <a16:creationId xmlns:a16="http://schemas.microsoft.com/office/drawing/2014/main" id="{54389064-E753-40BF-803D-85646BB9AA6C}"/>
              </a:ext>
            </a:extLst>
          </p:cNvPr>
          <p:cNvPicPr>
            <a:picLocks noChangeAspect="1"/>
          </p:cNvPicPr>
          <p:nvPr/>
        </p:nvPicPr>
        <p:blipFill>
          <a:blip r:embed="rId5"/>
          <a:stretch>
            <a:fillRect/>
          </a:stretch>
        </p:blipFill>
        <p:spPr>
          <a:xfrm>
            <a:off x="7268885" y="3682975"/>
            <a:ext cx="1260000" cy="1260000"/>
          </a:xfrm>
          <a:prstGeom prst="rect">
            <a:avLst/>
          </a:prstGeom>
        </p:spPr>
      </p:pic>
    </p:spTree>
    <p:extLst>
      <p:ext uri="{BB962C8B-B14F-4D97-AF65-F5344CB8AC3E}">
        <p14:creationId xmlns:p14="http://schemas.microsoft.com/office/powerpoint/2010/main" val="281966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56CDD3-9AEE-3C4B-9D75-10DF72331694}"/>
              </a:ext>
            </a:extLst>
          </p:cNvPr>
          <p:cNvSpPr/>
          <p:nvPr/>
        </p:nvSpPr>
        <p:spPr>
          <a:xfrm>
            <a:off x="0" y="1193517"/>
            <a:ext cx="12192000" cy="5145834"/>
          </a:xfrm>
          <a:prstGeom prst="rect">
            <a:avLst/>
          </a:prstGeom>
          <a:solidFill>
            <a:srgbClr val="B6B39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711200" indent="-1714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711200" indent="-1714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711200" indent="-1714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711200" indent="-1714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711200" indent="-1714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825500" indent="-2857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442913" indent="-358775">
              <a:buClrTx/>
              <a:buFont typeface="Arial" panose="020B0604020202020204" pitchFamily="34" charset="0"/>
              <a:buChar char="•"/>
            </a:pPr>
            <a:r>
              <a:rPr lang="en-GB" b="1" dirty="0">
                <a:solidFill>
                  <a:srgbClr val="548999"/>
                </a:solidFill>
                <a:latin typeface="Arial" panose="020B0604020202020204" pitchFamily="34" charset="0"/>
                <a:cs typeface="Arial" panose="020B0604020202020204" pitchFamily="34" charset="0"/>
              </a:rPr>
              <a:t>All participants are automatically muted</a:t>
            </a:r>
          </a:p>
          <a:p>
            <a:pPr marL="442913" indent="-358775">
              <a:buClrTx/>
              <a:buFont typeface="Arial" panose="020B0604020202020204" pitchFamily="34" charset="0"/>
              <a:buChar char="•"/>
            </a:pPr>
            <a:endParaRPr lang="en-GB" b="1" dirty="0">
              <a:solidFill>
                <a:srgbClr val="548999"/>
              </a:solidFill>
              <a:latin typeface="Arial" panose="020B0604020202020204" pitchFamily="34" charset="0"/>
              <a:cs typeface="Arial" panose="020B0604020202020204" pitchFamily="34" charset="0"/>
            </a:endParaRPr>
          </a:p>
          <a:p>
            <a:pPr marL="442913" indent="-358775">
              <a:buClrTx/>
              <a:buFont typeface="Arial" panose="020B0604020202020204" pitchFamily="34" charset="0"/>
              <a:buChar char="•"/>
            </a:pPr>
            <a:r>
              <a:rPr lang="en-GB" b="1" dirty="0">
                <a:solidFill>
                  <a:srgbClr val="548999"/>
                </a:solidFill>
                <a:latin typeface="Arial" panose="020B0604020202020204" pitchFamily="34" charset="0"/>
                <a:cs typeface="Arial" panose="020B0604020202020204" pitchFamily="34" charset="0"/>
              </a:rPr>
              <a:t>To ask a question use the chat function</a:t>
            </a:r>
          </a:p>
          <a:p>
            <a:pPr marL="84138">
              <a:buClrTx/>
            </a:pPr>
            <a:endParaRPr lang="en-GB" b="1" dirty="0">
              <a:solidFill>
                <a:srgbClr val="548999"/>
              </a:solidFill>
              <a:latin typeface="Arial" panose="020B0604020202020204" pitchFamily="34" charset="0"/>
              <a:cs typeface="Arial" panose="020B0604020202020204" pitchFamily="34" charset="0"/>
            </a:endParaRPr>
          </a:p>
          <a:p>
            <a:pPr marL="539750">
              <a:tabLst>
                <a:tab pos="627063" algn="l"/>
              </a:tabLst>
            </a:pPr>
            <a:endParaRPr lang="en-GB" sz="1200" dirty="0">
              <a:solidFill>
                <a:srgbClr val="1C3B56"/>
              </a:solidFill>
              <a:latin typeface="Arial" panose="020B0604020202020204" pitchFamily="34" charset="0"/>
              <a:cs typeface="Arial" panose="020B0604020202020204" pitchFamily="34" charset="0"/>
            </a:endParaRPr>
          </a:p>
          <a:p>
            <a:pPr marL="825500" indent="-2857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825500" indent="-2857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825500" indent="-2857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711200" indent="-171450">
              <a:buFont typeface="Arial" panose="020B0604020202020204" pitchFamily="34" charset="0"/>
              <a:buChar char="•"/>
              <a:tabLst>
                <a:tab pos="627063" algn="l"/>
              </a:tabLst>
            </a:pPr>
            <a:endParaRPr lang="en-GB" sz="1200" b="1" i="1" dirty="0">
              <a:solidFill>
                <a:srgbClr val="1C3B56"/>
              </a:solidFill>
              <a:latin typeface="Arial" panose="020B0604020202020204" pitchFamily="34" charset="0"/>
              <a:cs typeface="Arial" panose="020B0604020202020204" pitchFamily="34" charset="0"/>
            </a:endParaRPr>
          </a:p>
          <a:p>
            <a:pPr marL="798513"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627063"/>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N </a:t>
            </a:r>
          </a:p>
        </p:txBody>
      </p:sp>
      <p:sp>
        <p:nvSpPr>
          <p:cNvPr id="2" name="Snip Single Corner of Rectangle 14">
            <a:extLst>
              <a:ext uri="{FF2B5EF4-FFF2-40B4-BE49-F238E27FC236}">
                <a16:creationId xmlns:a16="http://schemas.microsoft.com/office/drawing/2014/main" id="{6926DB00-B2EC-6146-A889-DAE9F89B47B4}"/>
              </a:ext>
            </a:extLst>
          </p:cNvPr>
          <p:cNvSpPr/>
          <p:nvPr/>
        </p:nvSpPr>
        <p:spPr>
          <a:xfrm rot="16200000">
            <a:off x="6124061" y="-5563268"/>
            <a:ext cx="530422" cy="11639252"/>
          </a:xfrm>
          <a:custGeom>
            <a:avLst/>
            <a:gdLst>
              <a:gd name="connsiteX0" fmla="*/ 0 w 6348249"/>
              <a:gd name="connsiteY0" fmla="*/ 0 h 5669237"/>
              <a:gd name="connsiteX1" fmla="*/ 5403357 w 6348249"/>
              <a:gd name="connsiteY1" fmla="*/ 0 h 5669237"/>
              <a:gd name="connsiteX2" fmla="*/ 6348249 w 6348249"/>
              <a:gd name="connsiteY2" fmla="*/ 944892 h 5669237"/>
              <a:gd name="connsiteX3" fmla="*/ 6348249 w 6348249"/>
              <a:gd name="connsiteY3" fmla="*/ 5669237 h 5669237"/>
              <a:gd name="connsiteX4" fmla="*/ 0 w 6348249"/>
              <a:gd name="connsiteY4" fmla="*/ 5669237 h 5669237"/>
              <a:gd name="connsiteX5" fmla="*/ 0 w 6348249"/>
              <a:gd name="connsiteY5" fmla="*/ 0 h 5669237"/>
              <a:gd name="connsiteX0" fmla="*/ 534988 w 6883237"/>
              <a:gd name="connsiteY0" fmla="*/ 1755227 h 7424464"/>
              <a:gd name="connsiteX1" fmla="*/ 0 w 6883237"/>
              <a:gd name="connsiteY1" fmla="*/ 0 h 7424464"/>
              <a:gd name="connsiteX2" fmla="*/ 6883237 w 6883237"/>
              <a:gd name="connsiteY2" fmla="*/ 2700119 h 7424464"/>
              <a:gd name="connsiteX3" fmla="*/ 6883237 w 6883237"/>
              <a:gd name="connsiteY3" fmla="*/ 7424464 h 7424464"/>
              <a:gd name="connsiteX4" fmla="*/ 534988 w 6883237"/>
              <a:gd name="connsiteY4" fmla="*/ 7424464 h 7424464"/>
              <a:gd name="connsiteX5" fmla="*/ 534988 w 6883237"/>
              <a:gd name="connsiteY5" fmla="*/ 1755227 h 7424464"/>
              <a:gd name="connsiteX0" fmla="*/ 534988 w 7324673"/>
              <a:gd name="connsiteY0" fmla="*/ 1755227 h 7424464"/>
              <a:gd name="connsiteX1" fmla="*/ 0 w 7324673"/>
              <a:gd name="connsiteY1" fmla="*/ 0 h 7424464"/>
              <a:gd name="connsiteX2" fmla="*/ 7324673 w 7324673"/>
              <a:gd name="connsiteY2" fmla="*/ 2510933 h 7424464"/>
              <a:gd name="connsiteX3" fmla="*/ 6883237 w 7324673"/>
              <a:gd name="connsiteY3" fmla="*/ 7424464 h 7424464"/>
              <a:gd name="connsiteX4" fmla="*/ 534988 w 7324673"/>
              <a:gd name="connsiteY4" fmla="*/ 7424464 h 7424464"/>
              <a:gd name="connsiteX5" fmla="*/ 534988 w 7324673"/>
              <a:gd name="connsiteY5" fmla="*/ 1755227 h 7424464"/>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534988 w 7324673"/>
              <a:gd name="connsiteY4" fmla="*/ 7424464 h 11019002"/>
              <a:gd name="connsiteX5" fmla="*/ 534988 w 7324673"/>
              <a:gd name="connsiteY5" fmla="*/ 1755227 h 11019002"/>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5" fmla="*/ 534988 w 7324673"/>
              <a:gd name="connsiteY5" fmla="*/ 1755227 h 11019002"/>
              <a:gd name="connsiteX0" fmla="*/ 83043 w 7324673"/>
              <a:gd name="connsiteY0" fmla="*/ 10997981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0" fmla="*/ 0 w 7325713"/>
              <a:gd name="connsiteY0" fmla="*/ 10997981 h 11019002"/>
              <a:gd name="connsiteX1" fmla="*/ 1040 w 7325713"/>
              <a:gd name="connsiteY1" fmla="*/ 0 h 11019002"/>
              <a:gd name="connsiteX2" fmla="*/ 7325713 w 7325713"/>
              <a:gd name="connsiteY2" fmla="*/ 2510933 h 11019002"/>
              <a:gd name="connsiteX3" fmla="*/ 7136525 w 7325713"/>
              <a:gd name="connsiteY3" fmla="*/ 11019002 h 11019002"/>
              <a:gd name="connsiteX4" fmla="*/ 0 w 7325713"/>
              <a:gd name="connsiteY4" fmla="*/ 10997981 h 11019002"/>
              <a:gd name="connsiteX0" fmla="*/ 0 w 7327027"/>
              <a:gd name="connsiteY0" fmla="*/ 10997981 h 11019005"/>
              <a:gd name="connsiteX1" fmla="*/ 1040 w 7327027"/>
              <a:gd name="connsiteY1" fmla="*/ 0 h 11019005"/>
              <a:gd name="connsiteX2" fmla="*/ 7325713 w 7327027"/>
              <a:gd name="connsiteY2" fmla="*/ 2510933 h 11019005"/>
              <a:gd name="connsiteX3" fmla="*/ 7327027 w 7327027"/>
              <a:gd name="connsiteY3" fmla="*/ 11019005 h 11019005"/>
              <a:gd name="connsiteX4" fmla="*/ 0 w 7327027"/>
              <a:gd name="connsiteY4" fmla="*/ 10997981 h 11019005"/>
              <a:gd name="connsiteX0" fmla="*/ 0 w 7325713"/>
              <a:gd name="connsiteY0" fmla="*/ 10997981 h 10997981"/>
              <a:gd name="connsiteX1" fmla="*/ 1040 w 7325713"/>
              <a:gd name="connsiteY1" fmla="*/ 0 h 10997981"/>
              <a:gd name="connsiteX2" fmla="*/ 7325713 w 7325713"/>
              <a:gd name="connsiteY2" fmla="*/ 2510933 h 10997981"/>
              <a:gd name="connsiteX3" fmla="*/ 7250827 w 7325713"/>
              <a:gd name="connsiteY3" fmla="*/ 9406105 h 10997981"/>
              <a:gd name="connsiteX4" fmla="*/ 0 w 7325713"/>
              <a:gd name="connsiteY4" fmla="*/ 10997981 h 10997981"/>
              <a:gd name="connsiteX0" fmla="*/ 0 w 7327027"/>
              <a:gd name="connsiteY0" fmla="*/ 10997981 h 10997981"/>
              <a:gd name="connsiteX1" fmla="*/ 1040 w 7327027"/>
              <a:gd name="connsiteY1" fmla="*/ 0 h 10997981"/>
              <a:gd name="connsiteX2" fmla="*/ 7325713 w 7327027"/>
              <a:gd name="connsiteY2" fmla="*/ 2510933 h 10997981"/>
              <a:gd name="connsiteX3" fmla="*/ 7327027 w 7327027"/>
              <a:gd name="connsiteY3" fmla="*/ 9825205 h 10997981"/>
              <a:gd name="connsiteX4" fmla="*/ 0 w 7327027"/>
              <a:gd name="connsiteY4" fmla="*/ 10997981 h 10997981"/>
              <a:gd name="connsiteX0" fmla="*/ 100561 w 7325988"/>
              <a:gd name="connsiteY0" fmla="*/ 9524781 h 9825205"/>
              <a:gd name="connsiteX1" fmla="*/ 1 w 7325988"/>
              <a:gd name="connsiteY1" fmla="*/ 0 h 9825205"/>
              <a:gd name="connsiteX2" fmla="*/ 7324674 w 7325988"/>
              <a:gd name="connsiteY2" fmla="*/ 2510933 h 9825205"/>
              <a:gd name="connsiteX3" fmla="*/ 7325988 w 7325988"/>
              <a:gd name="connsiteY3" fmla="*/ 9825205 h 9825205"/>
              <a:gd name="connsiteX4" fmla="*/ 100561 w 7325988"/>
              <a:gd name="connsiteY4" fmla="*/ 9524781 h 9825205"/>
              <a:gd name="connsiteX0" fmla="*/ 0 w 7327027"/>
              <a:gd name="connsiteY0" fmla="*/ 9829581 h 9829581"/>
              <a:gd name="connsiteX1" fmla="*/ 1040 w 7327027"/>
              <a:gd name="connsiteY1" fmla="*/ 0 h 9829581"/>
              <a:gd name="connsiteX2" fmla="*/ 7325713 w 7327027"/>
              <a:gd name="connsiteY2" fmla="*/ 2510933 h 9829581"/>
              <a:gd name="connsiteX3" fmla="*/ 7327027 w 7327027"/>
              <a:gd name="connsiteY3" fmla="*/ 9825205 h 9829581"/>
              <a:gd name="connsiteX4" fmla="*/ 0 w 7327027"/>
              <a:gd name="connsiteY4" fmla="*/ 9829581 h 9829581"/>
              <a:gd name="connsiteX0" fmla="*/ 0 w 7327027"/>
              <a:gd name="connsiteY0" fmla="*/ 9829581 h 9829581"/>
              <a:gd name="connsiteX1" fmla="*/ 1040 w 7327027"/>
              <a:gd name="connsiteY1" fmla="*/ 0 h 9829581"/>
              <a:gd name="connsiteX2" fmla="*/ 812799 w 7327027"/>
              <a:gd name="connsiteY2" fmla="*/ 275733 h 9829581"/>
              <a:gd name="connsiteX3" fmla="*/ 7327027 w 7327027"/>
              <a:gd name="connsiteY3" fmla="*/ 9825205 h 9829581"/>
              <a:gd name="connsiteX4" fmla="*/ 0 w 7327027"/>
              <a:gd name="connsiteY4" fmla="*/ 9829581 h 9829581"/>
              <a:gd name="connsiteX0" fmla="*/ 0 w 812799"/>
              <a:gd name="connsiteY0" fmla="*/ 9829581 h 11603208"/>
              <a:gd name="connsiteX1" fmla="*/ 1040 w 812799"/>
              <a:gd name="connsiteY1" fmla="*/ 0 h 11603208"/>
              <a:gd name="connsiteX2" fmla="*/ 812799 w 812799"/>
              <a:gd name="connsiteY2" fmla="*/ 275733 h 11603208"/>
              <a:gd name="connsiteX3" fmla="*/ 773408 w 812799"/>
              <a:gd name="connsiteY3" fmla="*/ 11603208 h 11603208"/>
              <a:gd name="connsiteX4" fmla="*/ 0 w 812799"/>
              <a:gd name="connsiteY4" fmla="*/ 9829581 h 11603208"/>
              <a:gd name="connsiteX0" fmla="*/ 0 w 812798"/>
              <a:gd name="connsiteY0" fmla="*/ 11607584 h 11607584"/>
              <a:gd name="connsiteX1" fmla="*/ 1039 w 812798"/>
              <a:gd name="connsiteY1" fmla="*/ 0 h 11607584"/>
              <a:gd name="connsiteX2" fmla="*/ 812798 w 812798"/>
              <a:gd name="connsiteY2" fmla="*/ 275733 h 11607584"/>
              <a:gd name="connsiteX3" fmla="*/ 773407 w 812798"/>
              <a:gd name="connsiteY3" fmla="*/ 11603208 h 11607584"/>
              <a:gd name="connsiteX4" fmla="*/ 0 w 812798"/>
              <a:gd name="connsiteY4" fmla="*/ 11607584 h 11607584"/>
              <a:gd name="connsiteX0" fmla="*/ 0 w 841250"/>
              <a:gd name="connsiteY0" fmla="*/ 11607584 h 11615908"/>
              <a:gd name="connsiteX1" fmla="*/ 1039 w 841250"/>
              <a:gd name="connsiteY1" fmla="*/ 0 h 11615908"/>
              <a:gd name="connsiteX2" fmla="*/ 812798 w 841250"/>
              <a:gd name="connsiteY2" fmla="*/ 275733 h 11615908"/>
              <a:gd name="connsiteX3" fmla="*/ 841250 w 841250"/>
              <a:gd name="connsiteY3" fmla="*/ 11615908 h 11615908"/>
              <a:gd name="connsiteX4" fmla="*/ 0 w 841250"/>
              <a:gd name="connsiteY4" fmla="*/ 11607584 h 11615908"/>
              <a:gd name="connsiteX0" fmla="*/ 0 w 812798"/>
              <a:gd name="connsiteY0" fmla="*/ 11607584 h 11615911"/>
              <a:gd name="connsiteX1" fmla="*/ 1039 w 812798"/>
              <a:gd name="connsiteY1" fmla="*/ 0 h 11615911"/>
              <a:gd name="connsiteX2" fmla="*/ 812798 w 812798"/>
              <a:gd name="connsiteY2" fmla="*/ 275733 h 11615911"/>
              <a:gd name="connsiteX3" fmla="*/ 773408 w 812798"/>
              <a:gd name="connsiteY3" fmla="*/ 11615911 h 11615911"/>
              <a:gd name="connsiteX4" fmla="*/ 0 w 812798"/>
              <a:gd name="connsiteY4" fmla="*/ 11607584 h 11615911"/>
              <a:gd name="connsiteX0" fmla="*/ 0 w 814115"/>
              <a:gd name="connsiteY0" fmla="*/ 11607584 h 11628614"/>
              <a:gd name="connsiteX1" fmla="*/ 1039 w 814115"/>
              <a:gd name="connsiteY1" fmla="*/ 0 h 11628614"/>
              <a:gd name="connsiteX2" fmla="*/ 812798 w 814115"/>
              <a:gd name="connsiteY2" fmla="*/ 275733 h 11628614"/>
              <a:gd name="connsiteX3" fmla="*/ 814115 w 814115"/>
              <a:gd name="connsiteY3" fmla="*/ 11628614 h 11628614"/>
              <a:gd name="connsiteX4" fmla="*/ 0 w 814115"/>
              <a:gd name="connsiteY4" fmla="*/ 11607584 h 11628614"/>
              <a:gd name="connsiteX0" fmla="*/ 0 w 814114"/>
              <a:gd name="connsiteY0" fmla="*/ 11632987 h 11632987"/>
              <a:gd name="connsiteX1" fmla="*/ 1038 w 814114"/>
              <a:gd name="connsiteY1" fmla="*/ 0 h 11632987"/>
              <a:gd name="connsiteX2" fmla="*/ 812797 w 814114"/>
              <a:gd name="connsiteY2" fmla="*/ 275733 h 11632987"/>
              <a:gd name="connsiteX3" fmla="*/ 814114 w 814114"/>
              <a:gd name="connsiteY3" fmla="*/ 11628614 h 11632987"/>
              <a:gd name="connsiteX4" fmla="*/ 0 w 814114"/>
              <a:gd name="connsiteY4" fmla="*/ 11632987 h 11632987"/>
              <a:gd name="connsiteX0" fmla="*/ 0 w 814114"/>
              <a:gd name="connsiteY0" fmla="*/ 11632987 h 11632987"/>
              <a:gd name="connsiteX1" fmla="*/ 1038 w 814114"/>
              <a:gd name="connsiteY1" fmla="*/ 0 h 11632987"/>
              <a:gd name="connsiteX2" fmla="*/ 566698 w 814114"/>
              <a:gd name="connsiteY2" fmla="*/ 233850 h 11632987"/>
              <a:gd name="connsiteX3" fmla="*/ 814114 w 814114"/>
              <a:gd name="connsiteY3" fmla="*/ 11628614 h 11632987"/>
              <a:gd name="connsiteX4" fmla="*/ 0 w 814114"/>
              <a:gd name="connsiteY4" fmla="*/ 11632987 h 11632987"/>
              <a:gd name="connsiteX0" fmla="*/ 0 w 609639"/>
              <a:gd name="connsiteY0" fmla="*/ 11632987 h 11639249"/>
              <a:gd name="connsiteX1" fmla="*/ 1038 w 609639"/>
              <a:gd name="connsiteY1" fmla="*/ 0 h 11639249"/>
              <a:gd name="connsiteX2" fmla="*/ 566698 w 609639"/>
              <a:gd name="connsiteY2" fmla="*/ 233850 h 11639249"/>
              <a:gd name="connsiteX3" fmla="*/ 609639 w 609639"/>
              <a:gd name="connsiteY3" fmla="*/ 11639249 h 11639249"/>
              <a:gd name="connsiteX4" fmla="*/ 0 w 609639"/>
              <a:gd name="connsiteY4" fmla="*/ 11632987 h 11639249"/>
              <a:gd name="connsiteX0" fmla="*/ 0 w 566698"/>
              <a:gd name="connsiteY0" fmla="*/ 11632987 h 11639252"/>
              <a:gd name="connsiteX1" fmla="*/ 1038 w 566698"/>
              <a:gd name="connsiteY1" fmla="*/ 0 h 11639252"/>
              <a:gd name="connsiteX2" fmla="*/ 566698 w 566698"/>
              <a:gd name="connsiteY2" fmla="*/ 233850 h 11639252"/>
              <a:gd name="connsiteX3" fmla="*/ 507402 w 566698"/>
              <a:gd name="connsiteY3" fmla="*/ 11639252 h 11639252"/>
              <a:gd name="connsiteX4" fmla="*/ 0 w 566698"/>
              <a:gd name="connsiteY4" fmla="*/ 11632987 h 11639252"/>
              <a:gd name="connsiteX0" fmla="*/ 0 w 566698"/>
              <a:gd name="connsiteY0" fmla="*/ 11632987 h 11639252"/>
              <a:gd name="connsiteX1" fmla="*/ 1038 w 566698"/>
              <a:gd name="connsiteY1" fmla="*/ 0 h 11639252"/>
              <a:gd name="connsiteX2" fmla="*/ 566698 w 566698"/>
              <a:gd name="connsiteY2" fmla="*/ 233850 h 11639252"/>
              <a:gd name="connsiteX3" fmla="*/ 564201 w 566698"/>
              <a:gd name="connsiteY3" fmla="*/ 11639252 h 11639252"/>
              <a:gd name="connsiteX4" fmla="*/ 0 w 566698"/>
              <a:gd name="connsiteY4" fmla="*/ 11632987 h 1163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698" h="11639252">
                <a:moveTo>
                  <a:pt x="0" y="11632987"/>
                </a:moveTo>
                <a:cubicBezTo>
                  <a:pt x="347" y="7966993"/>
                  <a:pt x="691" y="3665994"/>
                  <a:pt x="1038" y="0"/>
                </a:cubicBezTo>
                <a:lnTo>
                  <a:pt x="566698" y="233850"/>
                </a:lnTo>
                <a:cubicBezTo>
                  <a:pt x="565866" y="4035651"/>
                  <a:pt x="565033" y="7837451"/>
                  <a:pt x="564201" y="11639252"/>
                </a:cubicBezTo>
                <a:lnTo>
                  <a:pt x="0" y="11632987"/>
                </a:lnTo>
                <a:close/>
              </a:path>
            </a:pathLst>
          </a:custGeom>
          <a:solidFill>
            <a:srgbClr val="1C3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E6A58CF-C3FD-B74C-985F-5FCC0C2ED73D}"/>
              </a:ext>
            </a:extLst>
          </p:cNvPr>
          <p:cNvSpPr txBox="1"/>
          <p:nvPr/>
        </p:nvSpPr>
        <p:spPr>
          <a:xfrm>
            <a:off x="852926" y="92398"/>
            <a:ext cx="10780061" cy="292388"/>
          </a:xfrm>
          <a:prstGeom prst="rect">
            <a:avLst/>
          </a:prstGeom>
          <a:noFill/>
        </p:spPr>
        <p:txBody>
          <a:bodyPr wrap="square" rtlCol="0">
            <a:spAutoFit/>
          </a:bodyPr>
          <a:lstStyle/>
          <a:p>
            <a:r>
              <a:rPr lang="en-GB" sz="1300" b="1" dirty="0">
                <a:solidFill>
                  <a:schemeClr val="bg1"/>
                </a:solidFill>
                <a:latin typeface="Arial" panose="020B0604020202020204" pitchFamily="34" charset="0"/>
                <a:cs typeface="Arial" panose="020B0604020202020204" pitchFamily="34" charset="0"/>
              </a:rPr>
              <a:t>Brokers’ Exposure to Professional Negligence Claims arising from the Coronavirus Pandemic – How to Support your Broker Network</a:t>
            </a:r>
            <a:endParaRPr lang="en-GB" sz="1300" dirty="0">
              <a:solidFill>
                <a:schemeClr val="bg1"/>
              </a:solidFill>
              <a:latin typeface="Arial" panose="020B0604020202020204" pitchFamily="34" charset="0"/>
              <a:cs typeface="Arial" panose="020B0604020202020204"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E1ADCE77-C874-7347-B4A9-2DCF7EF44C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32987" y="6339351"/>
            <a:ext cx="224852" cy="256974"/>
          </a:xfrm>
          <a:prstGeom prst="rect">
            <a:avLst/>
          </a:prstGeom>
        </p:spPr>
      </p:pic>
      <p:sp>
        <p:nvSpPr>
          <p:cNvPr id="11" name="TextBox 10">
            <a:extLst>
              <a:ext uri="{FF2B5EF4-FFF2-40B4-BE49-F238E27FC236}">
                <a16:creationId xmlns:a16="http://schemas.microsoft.com/office/drawing/2014/main" id="{2CAE700B-839A-4703-A970-20FBD37BEEEA}"/>
              </a:ext>
            </a:extLst>
          </p:cNvPr>
          <p:cNvSpPr txBox="1"/>
          <p:nvPr/>
        </p:nvSpPr>
        <p:spPr>
          <a:xfrm>
            <a:off x="569646" y="687401"/>
            <a:ext cx="8789152" cy="461665"/>
          </a:xfrm>
          <a:prstGeom prst="rect">
            <a:avLst/>
          </a:prstGeom>
          <a:noFill/>
        </p:spPr>
        <p:txBody>
          <a:bodyPr wrap="square" rtlCol="0">
            <a:spAutoFit/>
          </a:bodyPr>
          <a:lstStyle/>
          <a:p>
            <a:pPr>
              <a:tabLst>
                <a:tab pos="627063" algn="l"/>
              </a:tabLst>
            </a:pPr>
            <a:r>
              <a:rPr lang="en-GB" sz="2400" b="1" dirty="0">
                <a:solidFill>
                  <a:srgbClr val="1C3B56"/>
                </a:solidFill>
                <a:latin typeface="Arial" panose="020B0604020202020204" pitchFamily="34" charset="0"/>
                <a:cs typeface="Arial" panose="020B0604020202020204" pitchFamily="34" charset="0"/>
              </a:rPr>
              <a:t>To ask a question</a:t>
            </a:r>
            <a:endParaRPr lang="en-GB" sz="1600" b="1" dirty="0">
              <a:solidFill>
                <a:srgbClr val="1C3B56"/>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ED475AC-4D38-446B-A733-849C9F6785A0}"/>
              </a:ext>
            </a:extLst>
          </p:cNvPr>
          <p:cNvPicPr>
            <a:picLocks noChangeAspect="1"/>
          </p:cNvPicPr>
          <p:nvPr/>
        </p:nvPicPr>
        <p:blipFill>
          <a:blip r:embed="rId3"/>
          <a:stretch>
            <a:fillRect/>
          </a:stretch>
        </p:blipFill>
        <p:spPr>
          <a:xfrm>
            <a:off x="5008839" y="2257852"/>
            <a:ext cx="7173155" cy="3960000"/>
          </a:xfrm>
          <a:prstGeom prst="rect">
            <a:avLst/>
          </a:prstGeom>
          <a:ln>
            <a:solidFill>
              <a:schemeClr val="tx1"/>
            </a:solidFill>
          </a:ln>
        </p:spPr>
      </p:pic>
      <p:cxnSp>
        <p:nvCxnSpPr>
          <p:cNvPr id="10" name="Straight Arrow Connector 9">
            <a:extLst>
              <a:ext uri="{FF2B5EF4-FFF2-40B4-BE49-F238E27FC236}">
                <a16:creationId xmlns:a16="http://schemas.microsoft.com/office/drawing/2014/main" id="{81A3C19F-66E8-469D-BACF-A13DB98BB8F1}"/>
              </a:ext>
            </a:extLst>
          </p:cNvPr>
          <p:cNvCxnSpPr>
            <a:cxnSpLocks/>
            <a:endCxn id="12" idx="1"/>
          </p:cNvCxnSpPr>
          <p:nvPr/>
        </p:nvCxnSpPr>
        <p:spPr>
          <a:xfrm>
            <a:off x="5600700" y="2661557"/>
            <a:ext cx="2439734" cy="3125506"/>
          </a:xfrm>
          <a:prstGeom prst="straightConnector1">
            <a:avLst/>
          </a:prstGeom>
          <a:noFill/>
          <a:ln w="25400" cap="flat">
            <a:solidFill>
              <a:srgbClr val="FF0000"/>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2" name="Oval 11">
            <a:extLst>
              <a:ext uri="{FF2B5EF4-FFF2-40B4-BE49-F238E27FC236}">
                <a16:creationId xmlns:a16="http://schemas.microsoft.com/office/drawing/2014/main" id="{B817E33E-6AAE-48D2-931C-F95D2723B110}"/>
              </a:ext>
            </a:extLst>
          </p:cNvPr>
          <p:cNvSpPr/>
          <p:nvPr/>
        </p:nvSpPr>
        <p:spPr>
          <a:xfrm>
            <a:off x="7956222" y="5692305"/>
            <a:ext cx="575035" cy="647046"/>
          </a:xfrm>
          <a:prstGeom prst="ellipse">
            <a:avLst/>
          </a:prstGeom>
          <a:noFill/>
          <a:ln w="25400"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13" name="Oval 12">
            <a:extLst>
              <a:ext uri="{FF2B5EF4-FFF2-40B4-BE49-F238E27FC236}">
                <a16:creationId xmlns:a16="http://schemas.microsoft.com/office/drawing/2014/main" id="{44DF0EFD-56CC-4DED-905C-1F05D79068E7}"/>
              </a:ext>
            </a:extLst>
          </p:cNvPr>
          <p:cNvSpPr/>
          <p:nvPr/>
        </p:nvSpPr>
        <p:spPr>
          <a:xfrm>
            <a:off x="10215059" y="5503880"/>
            <a:ext cx="1012265" cy="647046"/>
          </a:xfrm>
          <a:prstGeom prst="ellipse">
            <a:avLst/>
          </a:prstGeom>
          <a:noFill/>
          <a:ln w="25400"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cxnSp>
        <p:nvCxnSpPr>
          <p:cNvPr id="14" name="Straight Arrow Connector 13">
            <a:extLst>
              <a:ext uri="{FF2B5EF4-FFF2-40B4-BE49-F238E27FC236}">
                <a16:creationId xmlns:a16="http://schemas.microsoft.com/office/drawing/2014/main" id="{073D37DF-2325-43B8-BC79-C2EA02CF946E}"/>
              </a:ext>
            </a:extLst>
          </p:cNvPr>
          <p:cNvCxnSpPr/>
          <p:nvPr/>
        </p:nvCxnSpPr>
        <p:spPr>
          <a:xfrm flipH="1">
            <a:off x="10683412" y="3057967"/>
            <a:ext cx="128523" cy="2462342"/>
          </a:xfrm>
          <a:prstGeom prst="straightConnector1">
            <a:avLst/>
          </a:prstGeom>
          <a:noFill/>
          <a:ln w="25400" cap="flat">
            <a:solidFill>
              <a:srgbClr val="FF0000"/>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25481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par>
                          <p:cTn id="21" fill="hold">
                            <p:stCondLst>
                              <p:cond delay="2000"/>
                            </p:stCondLst>
                            <p:childTnLst>
                              <p:par>
                                <p:cTn id="22" presetID="10" presetClass="entr" presetSubtype="0" fill="hold" grpId="1"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 grpId="0" animBg="1"/>
      <p:bldP spid="3"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704222D8-EF65-48C3-88A8-2065FECC42DD}"/>
              </a:ext>
            </a:extLst>
          </p:cNvPr>
          <p:cNvPicPr>
            <a:picLocks noChangeAspect="1"/>
          </p:cNvPicPr>
          <p:nvPr/>
        </p:nvPicPr>
        <p:blipFill>
          <a:blip r:embed="rId2"/>
          <a:stretch>
            <a:fillRect/>
          </a:stretch>
        </p:blipFill>
        <p:spPr>
          <a:xfrm>
            <a:off x="7261148" y="472349"/>
            <a:ext cx="4335149" cy="900000"/>
          </a:xfrm>
          <a:prstGeom prst="rect">
            <a:avLst/>
          </a:prstGeom>
        </p:spPr>
      </p:pic>
      <p:sp>
        <p:nvSpPr>
          <p:cNvPr id="3" name="Title 1">
            <a:extLst>
              <a:ext uri="{FF2B5EF4-FFF2-40B4-BE49-F238E27FC236}">
                <a16:creationId xmlns:a16="http://schemas.microsoft.com/office/drawing/2014/main" id="{ED4E384E-68DE-4161-A347-8F7AF72273A3}"/>
              </a:ext>
            </a:extLst>
          </p:cNvPr>
          <p:cNvSpPr txBox="1">
            <a:spLocks/>
          </p:cNvSpPr>
          <p:nvPr/>
        </p:nvSpPr>
        <p:spPr>
          <a:xfrm>
            <a:off x="1522429" y="2419165"/>
            <a:ext cx="8229600" cy="7921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Arial"/>
                <a:cs typeface="Arial"/>
              </a:rPr>
              <a:t>Are Insurers Liable?</a:t>
            </a:r>
            <a:endParaRPr lang="en-US" dirty="0"/>
          </a:p>
        </p:txBody>
      </p:sp>
      <p:sp>
        <p:nvSpPr>
          <p:cNvPr id="4" name="TextBox 3">
            <a:extLst>
              <a:ext uri="{FF2B5EF4-FFF2-40B4-BE49-F238E27FC236}">
                <a16:creationId xmlns:a16="http://schemas.microsoft.com/office/drawing/2014/main" id="{CEE2D890-A49D-4B6C-826D-56BDF7CA85F3}"/>
              </a:ext>
            </a:extLst>
          </p:cNvPr>
          <p:cNvSpPr txBox="1"/>
          <p:nvPr/>
        </p:nvSpPr>
        <p:spPr>
          <a:xfrm>
            <a:off x="2173381" y="3969838"/>
            <a:ext cx="6684886" cy="646331"/>
          </a:xfrm>
          <a:prstGeom prst="rect">
            <a:avLst/>
          </a:prstGeom>
          <a:noFill/>
        </p:spPr>
        <p:txBody>
          <a:bodyPr wrap="square" rtlCol="0" anchor="t">
            <a:spAutoFit/>
          </a:bodyPr>
          <a:lstStyle/>
          <a:p>
            <a:pPr algn="ctr"/>
            <a:r>
              <a:rPr lang="en-US" sz="3600" b="1" dirty="0">
                <a:solidFill>
                  <a:srgbClr val="AB1F1F"/>
                </a:solidFill>
                <a:latin typeface="Calibri"/>
                <a:cs typeface="Arial"/>
              </a:rPr>
              <a:t>Imran Benson</a:t>
            </a:r>
            <a:endParaRPr lang="en-US" dirty="0"/>
          </a:p>
        </p:txBody>
      </p:sp>
    </p:spTree>
    <p:extLst>
      <p:ext uri="{BB962C8B-B14F-4D97-AF65-F5344CB8AC3E}">
        <p14:creationId xmlns:p14="http://schemas.microsoft.com/office/powerpoint/2010/main" val="1254565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704222D8-EF65-48C3-88A8-2065FECC42DD}"/>
              </a:ext>
            </a:extLst>
          </p:cNvPr>
          <p:cNvPicPr>
            <a:picLocks noChangeAspect="1"/>
          </p:cNvPicPr>
          <p:nvPr/>
        </p:nvPicPr>
        <p:blipFill>
          <a:blip r:embed="rId2"/>
          <a:stretch>
            <a:fillRect/>
          </a:stretch>
        </p:blipFill>
        <p:spPr>
          <a:xfrm>
            <a:off x="7261148" y="472349"/>
            <a:ext cx="4335149" cy="900000"/>
          </a:xfrm>
          <a:prstGeom prst="rect">
            <a:avLst/>
          </a:prstGeom>
        </p:spPr>
      </p:pic>
      <p:sp>
        <p:nvSpPr>
          <p:cNvPr id="3" name="Title 2">
            <a:extLst>
              <a:ext uri="{FF2B5EF4-FFF2-40B4-BE49-F238E27FC236}">
                <a16:creationId xmlns:a16="http://schemas.microsoft.com/office/drawing/2014/main" id="{B212B83D-89B4-465A-8557-C73A8EE3E746}"/>
              </a:ext>
            </a:extLst>
          </p:cNvPr>
          <p:cNvSpPr txBox="1">
            <a:spLocks/>
          </p:cNvSpPr>
          <p:nvPr/>
        </p:nvSpPr>
        <p:spPr>
          <a:xfrm>
            <a:off x="1498022" y="1227662"/>
            <a:ext cx="8229600" cy="7921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Arial"/>
                <a:cs typeface="Arial"/>
              </a:rPr>
              <a:t>Typical Types of BI</a:t>
            </a:r>
            <a:endParaRPr lang="en-US" dirty="0"/>
          </a:p>
        </p:txBody>
      </p:sp>
      <p:pic>
        <p:nvPicPr>
          <p:cNvPr id="4" name="Picture 4" descr="A picture containing outdoor, man, riding, young&#10;&#10;Description generated with very high confidence">
            <a:extLst>
              <a:ext uri="{FF2B5EF4-FFF2-40B4-BE49-F238E27FC236}">
                <a16:creationId xmlns:a16="http://schemas.microsoft.com/office/drawing/2014/main" id="{58F5A1B8-DF7A-4DE9-AC62-49A08B0E9731}"/>
              </a:ext>
            </a:extLst>
          </p:cNvPr>
          <p:cNvPicPr>
            <a:picLocks noChangeAspect="1"/>
          </p:cNvPicPr>
          <p:nvPr/>
        </p:nvPicPr>
        <p:blipFill rotWithShape="1">
          <a:blip r:embed="rId3"/>
          <a:srcRect t="5673" b="5673"/>
          <a:stretch/>
        </p:blipFill>
        <p:spPr>
          <a:xfrm>
            <a:off x="2069494" y="2019824"/>
            <a:ext cx="7359228" cy="4428000"/>
          </a:xfrm>
          <a:prstGeom prst="rect">
            <a:avLst/>
          </a:prstGeom>
        </p:spPr>
      </p:pic>
    </p:spTree>
    <p:extLst>
      <p:ext uri="{BB962C8B-B14F-4D97-AF65-F5344CB8AC3E}">
        <p14:creationId xmlns:p14="http://schemas.microsoft.com/office/powerpoint/2010/main" val="3495994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704222D8-EF65-48C3-88A8-2065FECC42DD}"/>
              </a:ext>
            </a:extLst>
          </p:cNvPr>
          <p:cNvPicPr>
            <a:picLocks noChangeAspect="1"/>
          </p:cNvPicPr>
          <p:nvPr/>
        </p:nvPicPr>
        <p:blipFill>
          <a:blip r:embed="rId2"/>
          <a:stretch>
            <a:fillRect/>
          </a:stretch>
        </p:blipFill>
        <p:spPr>
          <a:xfrm>
            <a:off x="7261148" y="472349"/>
            <a:ext cx="4335149" cy="900000"/>
          </a:xfrm>
          <a:prstGeom prst="rect">
            <a:avLst/>
          </a:prstGeom>
        </p:spPr>
      </p:pic>
      <p:sp>
        <p:nvSpPr>
          <p:cNvPr id="3" name="Title 2">
            <a:extLst>
              <a:ext uri="{FF2B5EF4-FFF2-40B4-BE49-F238E27FC236}">
                <a16:creationId xmlns:a16="http://schemas.microsoft.com/office/drawing/2014/main" id="{8E586B99-3666-47B0-BE1A-F366746E92CB}"/>
              </a:ext>
            </a:extLst>
          </p:cNvPr>
          <p:cNvSpPr txBox="1">
            <a:spLocks/>
          </p:cNvSpPr>
          <p:nvPr/>
        </p:nvSpPr>
        <p:spPr>
          <a:xfrm>
            <a:off x="1981200" y="1444041"/>
            <a:ext cx="8229600" cy="7921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latin typeface="Arial"/>
                <a:cs typeface="Arial"/>
              </a:rPr>
              <a:t>Notifiable Disease &amp; Denial of Access </a:t>
            </a:r>
            <a:endParaRPr lang="en-US" sz="3600" dirty="0"/>
          </a:p>
        </p:txBody>
      </p:sp>
      <p:pic>
        <p:nvPicPr>
          <p:cNvPr id="4" name="Picture 8" descr="A picture containing text, map, drawing&#10;&#10;Description generated with very high confidence">
            <a:extLst>
              <a:ext uri="{FF2B5EF4-FFF2-40B4-BE49-F238E27FC236}">
                <a16:creationId xmlns:a16="http://schemas.microsoft.com/office/drawing/2014/main" id="{A7966561-8DAD-4A66-BBD7-F411DD604ED6}"/>
              </a:ext>
            </a:extLst>
          </p:cNvPr>
          <p:cNvPicPr>
            <a:picLocks noChangeAspect="1"/>
          </p:cNvPicPr>
          <p:nvPr/>
        </p:nvPicPr>
        <p:blipFill rotWithShape="1">
          <a:blip r:embed="rId3"/>
          <a:srcRect t="562" b="562"/>
          <a:stretch/>
        </p:blipFill>
        <p:spPr>
          <a:xfrm>
            <a:off x="308443" y="2170417"/>
            <a:ext cx="5461187" cy="3243542"/>
          </a:xfrm>
          <a:prstGeom prst="rect">
            <a:avLst/>
          </a:prstGeom>
        </p:spPr>
      </p:pic>
      <p:pic>
        <p:nvPicPr>
          <p:cNvPr id="5" name="Picture 5" descr="A person walking on a city street&#10;&#10;Description generated with very high confidence">
            <a:extLst>
              <a:ext uri="{FF2B5EF4-FFF2-40B4-BE49-F238E27FC236}">
                <a16:creationId xmlns:a16="http://schemas.microsoft.com/office/drawing/2014/main" id="{9C6C758A-9403-46DA-B047-DD164BF60E1E}"/>
              </a:ext>
            </a:extLst>
          </p:cNvPr>
          <p:cNvPicPr>
            <a:picLocks noChangeAspect="1"/>
          </p:cNvPicPr>
          <p:nvPr/>
        </p:nvPicPr>
        <p:blipFill>
          <a:blip r:embed="rId4"/>
          <a:stretch>
            <a:fillRect/>
          </a:stretch>
        </p:blipFill>
        <p:spPr>
          <a:xfrm>
            <a:off x="6841959" y="2687568"/>
            <a:ext cx="3327586" cy="2209239"/>
          </a:xfrm>
          <a:prstGeom prst="rect">
            <a:avLst/>
          </a:prstGeom>
        </p:spPr>
      </p:pic>
    </p:spTree>
    <p:extLst>
      <p:ext uri="{BB962C8B-B14F-4D97-AF65-F5344CB8AC3E}">
        <p14:creationId xmlns:p14="http://schemas.microsoft.com/office/powerpoint/2010/main" val="4195663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704222D8-EF65-48C3-88A8-2065FECC42DD}"/>
              </a:ext>
            </a:extLst>
          </p:cNvPr>
          <p:cNvPicPr>
            <a:picLocks noChangeAspect="1"/>
          </p:cNvPicPr>
          <p:nvPr/>
        </p:nvPicPr>
        <p:blipFill>
          <a:blip r:embed="rId2"/>
          <a:stretch>
            <a:fillRect/>
          </a:stretch>
        </p:blipFill>
        <p:spPr>
          <a:xfrm>
            <a:off x="7261148" y="472349"/>
            <a:ext cx="4335149" cy="900000"/>
          </a:xfrm>
          <a:prstGeom prst="rect">
            <a:avLst/>
          </a:prstGeom>
        </p:spPr>
      </p:pic>
      <p:sp>
        <p:nvSpPr>
          <p:cNvPr id="3" name="Title 1">
            <a:extLst>
              <a:ext uri="{FF2B5EF4-FFF2-40B4-BE49-F238E27FC236}">
                <a16:creationId xmlns:a16="http://schemas.microsoft.com/office/drawing/2014/main" id="{AAD5B54D-132D-4670-8514-BB8E0B68FBF8}"/>
              </a:ext>
            </a:extLst>
          </p:cNvPr>
          <p:cNvSpPr txBox="1">
            <a:spLocks/>
          </p:cNvSpPr>
          <p:nvPr/>
        </p:nvSpPr>
        <p:spPr>
          <a:xfrm>
            <a:off x="1453676" y="1365498"/>
            <a:ext cx="8229600" cy="7921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a:cs typeface="Arial"/>
              </a:rPr>
              <a:t>Common Issues</a:t>
            </a:r>
            <a:endParaRPr lang="en-US" b="1" dirty="0"/>
          </a:p>
        </p:txBody>
      </p:sp>
      <p:sp>
        <p:nvSpPr>
          <p:cNvPr id="4" name="Text Placeholder 2">
            <a:extLst>
              <a:ext uri="{FF2B5EF4-FFF2-40B4-BE49-F238E27FC236}">
                <a16:creationId xmlns:a16="http://schemas.microsoft.com/office/drawing/2014/main" id="{ECF45DDC-1DFC-4FF2-8881-32855F5D6DFA}"/>
              </a:ext>
            </a:extLst>
          </p:cNvPr>
          <p:cNvSpPr txBox="1">
            <a:spLocks/>
          </p:cNvSpPr>
          <p:nvPr/>
        </p:nvSpPr>
        <p:spPr>
          <a:xfrm>
            <a:off x="445169" y="2033464"/>
            <a:ext cx="11151128" cy="482453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What is interference/interruption: working from home?</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Is </a:t>
            </a:r>
            <a:r>
              <a:rPr lang="en-US" sz="3200" dirty="0" err="1">
                <a:latin typeface="Arial" panose="020B0604020202020204" pitchFamily="34" charset="0"/>
                <a:cs typeface="Arial" panose="020B0604020202020204" pitchFamily="34" charset="0"/>
              </a:rPr>
              <a:t>Covid</a:t>
            </a:r>
            <a:r>
              <a:rPr lang="en-US" sz="3200" dirty="0">
                <a:latin typeface="Arial" panose="020B0604020202020204" pitchFamily="34" charset="0"/>
                <a:cs typeface="Arial" panose="020B0604020202020204" pitchFamily="34" charset="0"/>
              </a:rPr>
              <a:t> a relevant notifiable disease?</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How is the 25 mile radius occurrence to be proven?</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What, precisely, is required for denial of access?</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Causation</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Trends</a:t>
            </a:r>
          </a:p>
          <a:p>
            <a:endParaRPr lang="en-US" dirty="0"/>
          </a:p>
        </p:txBody>
      </p:sp>
    </p:spTree>
    <p:extLst>
      <p:ext uri="{BB962C8B-B14F-4D97-AF65-F5344CB8AC3E}">
        <p14:creationId xmlns:p14="http://schemas.microsoft.com/office/powerpoint/2010/main" val="58379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704222D8-EF65-48C3-88A8-2065FECC42DD}"/>
              </a:ext>
            </a:extLst>
          </p:cNvPr>
          <p:cNvPicPr>
            <a:picLocks noChangeAspect="1"/>
          </p:cNvPicPr>
          <p:nvPr/>
        </p:nvPicPr>
        <p:blipFill>
          <a:blip r:embed="rId2"/>
          <a:stretch>
            <a:fillRect/>
          </a:stretch>
        </p:blipFill>
        <p:spPr>
          <a:xfrm>
            <a:off x="7261148" y="472349"/>
            <a:ext cx="4335149" cy="900000"/>
          </a:xfrm>
          <a:prstGeom prst="rect">
            <a:avLst/>
          </a:prstGeom>
        </p:spPr>
      </p:pic>
      <p:sp>
        <p:nvSpPr>
          <p:cNvPr id="3" name="Title 2">
            <a:extLst>
              <a:ext uri="{FF2B5EF4-FFF2-40B4-BE49-F238E27FC236}">
                <a16:creationId xmlns:a16="http://schemas.microsoft.com/office/drawing/2014/main" id="{62411732-0FAE-4FCD-B072-AC09510288C1}"/>
              </a:ext>
            </a:extLst>
          </p:cNvPr>
          <p:cNvSpPr txBox="1">
            <a:spLocks/>
          </p:cNvSpPr>
          <p:nvPr/>
        </p:nvSpPr>
        <p:spPr>
          <a:xfrm>
            <a:off x="1347537" y="1210260"/>
            <a:ext cx="8229600" cy="7921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a:cs typeface="Arial"/>
              </a:rPr>
              <a:t>Answers?</a:t>
            </a:r>
            <a:endParaRPr lang="en-US" b="1" dirty="0"/>
          </a:p>
        </p:txBody>
      </p:sp>
      <p:pic>
        <p:nvPicPr>
          <p:cNvPr id="4" name="Picture 4" descr="A close up of a logo&#10;&#10;Description generated with high confidence">
            <a:extLst>
              <a:ext uri="{FF2B5EF4-FFF2-40B4-BE49-F238E27FC236}">
                <a16:creationId xmlns:a16="http://schemas.microsoft.com/office/drawing/2014/main" id="{86FE10C3-E9AA-4343-BF19-102370B4B5E2}"/>
              </a:ext>
            </a:extLst>
          </p:cNvPr>
          <p:cNvPicPr>
            <a:picLocks noChangeAspect="1"/>
          </p:cNvPicPr>
          <p:nvPr/>
        </p:nvPicPr>
        <p:blipFill rotWithShape="1">
          <a:blip r:embed="rId3"/>
          <a:srcRect l="2366" r="2366"/>
          <a:stretch/>
        </p:blipFill>
        <p:spPr>
          <a:xfrm>
            <a:off x="1690968" y="1844356"/>
            <a:ext cx="2857500" cy="1600200"/>
          </a:xfrm>
          <a:prstGeom prst="rect">
            <a:avLst/>
          </a:prstGeom>
        </p:spPr>
      </p:pic>
      <p:pic>
        <p:nvPicPr>
          <p:cNvPr id="5" name="Picture 5" descr="A picture containing drawing&#10;&#10;Description generated with very high confidence">
            <a:extLst>
              <a:ext uri="{FF2B5EF4-FFF2-40B4-BE49-F238E27FC236}">
                <a16:creationId xmlns:a16="http://schemas.microsoft.com/office/drawing/2014/main" id="{3C78EAC7-E145-451A-85B0-D95A1C671DBD}"/>
              </a:ext>
            </a:extLst>
          </p:cNvPr>
          <p:cNvPicPr>
            <a:picLocks noChangeAspect="1"/>
          </p:cNvPicPr>
          <p:nvPr/>
        </p:nvPicPr>
        <p:blipFill>
          <a:blip r:embed="rId4"/>
          <a:stretch>
            <a:fillRect/>
          </a:stretch>
        </p:blipFill>
        <p:spPr>
          <a:xfrm>
            <a:off x="6096000" y="1822412"/>
            <a:ext cx="2743200" cy="1172240"/>
          </a:xfrm>
          <a:prstGeom prst="rect">
            <a:avLst/>
          </a:prstGeom>
        </p:spPr>
      </p:pic>
      <p:pic>
        <p:nvPicPr>
          <p:cNvPr id="6" name="Picture 6" descr="A person wearing a suit and tie&#10;&#10;Description generated with very high confidence">
            <a:extLst>
              <a:ext uri="{FF2B5EF4-FFF2-40B4-BE49-F238E27FC236}">
                <a16:creationId xmlns:a16="http://schemas.microsoft.com/office/drawing/2014/main" id="{12BF88E2-7E1E-446D-9FDF-1533C53A5EBC}"/>
              </a:ext>
            </a:extLst>
          </p:cNvPr>
          <p:cNvPicPr>
            <a:picLocks noChangeAspect="1"/>
          </p:cNvPicPr>
          <p:nvPr/>
        </p:nvPicPr>
        <p:blipFill>
          <a:blip r:embed="rId5"/>
          <a:stretch>
            <a:fillRect/>
          </a:stretch>
        </p:blipFill>
        <p:spPr>
          <a:xfrm>
            <a:off x="3836895" y="3863349"/>
            <a:ext cx="3630705" cy="2029250"/>
          </a:xfrm>
          <a:prstGeom prst="rect">
            <a:avLst/>
          </a:prstGeom>
        </p:spPr>
      </p:pic>
    </p:spTree>
    <p:extLst>
      <p:ext uri="{BB962C8B-B14F-4D97-AF65-F5344CB8AC3E}">
        <p14:creationId xmlns:p14="http://schemas.microsoft.com/office/powerpoint/2010/main" val="2110805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48BB83-23A1-F346-BB2E-20872C633B1E}"/>
              </a:ext>
            </a:extLst>
          </p:cNvPr>
          <p:cNvSpPr/>
          <p:nvPr/>
        </p:nvSpPr>
        <p:spPr>
          <a:xfrm>
            <a:off x="0" y="0"/>
            <a:ext cx="12192000" cy="6858000"/>
          </a:xfrm>
          <a:prstGeom prst="rect">
            <a:avLst/>
          </a:prstGeom>
          <a:solidFill>
            <a:srgbClr val="548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37DDAF0-8E48-9E4D-BD27-D783FFDBD83B}"/>
              </a:ext>
            </a:extLst>
          </p:cNvPr>
          <p:cNvSpPr/>
          <p:nvPr/>
        </p:nvSpPr>
        <p:spPr>
          <a:xfrm>
            <a:off x="0" y="2056811"/>
            <a:ext cx="12192000" cy="3318056"/>
          </a:xfrm>
          <a:prstGeom prst="rect">
            <a:avLst/>
          </a:prstGeom>
          <a:solidFill>
            <a:srgbClr val="B6B39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AE4F59C-18E3-7048-AF74-9EC0E5DAA145}"/>
              </a:ext>
            </a:extLst>
          </p:cNvPr>
          <p:cNvSpPr/>
          <p:nvPr/>
        </p:nvSpPr>
        <p:spPr>
          <a:xfrm>
            <a:off x="8261498" y="6039294"/>
            <a:ext cx="3947400" cy="839972"/>
          </a:xfrm>
          <a:prstGeom prst="rect">
            <a:avLst/>
          </a:prstGeom>
          <a:gradFill flip="none" rotWithShape="0">
            <a:gsLst>
              <a:gs pos="22000">
                <a:srgbClr val="F1F0EB">
                  <a:lumMod val="0"/>
                  <a:lumOff val="100000"/>
                </a:srgbClr>
              </a:gs>
              <a:gs pos="95000">
                <a:schemeClr val="bg1">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cs typeface="Arial" panose="020B0604020202020204"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99B4FDB6-5F99-D048-B5BA-03893E38AB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32987" y="6339351"/>
            <a:ext cx="224852" cy="256974"/>
          </a:xfrm>
          <a:prstGeom prst="rect">
            <a:avLst/>
          </a:prstGeom>
        </p:spPr>
      </p:pic>
      <p:sp>
        <p:nvSpPr>
          <p:cNvPr id="5" name="TextBox 4">
            <a:extLst>
              <a:ext uri="{FF2B5EF4-FFF2-40B4-BE49-F238E27FC236}">
                <a16:creationId xmlns:a16="http://schemas.microsoft.com/office/drawing/2014/main" id="{34E24866-B29F-0C4E-B09F-0A06857F7660}"/>
              </a:ext>
            </a:extLst>
          </p:cNvPr>
          <p:cNvSpPr txBox="1"/>
          <p:nvPr/>
        </p:nvSpPr>
        <p:spPr>
          <a:xfrm>
            <a:off x="569645" y="1038441"/>
            <a:ext cx="11063342" cy="646331"/>
          </a:xfrm>
          <a:prstGeom prst="rect">
            <a:avLst/>
          </a:prstGeom>
          <a:noFill/>
        </p:spPr>
        <p:txBody>
          <a:bodyPr wrap="square" rtlCol="0">
            <a:spAutoFit/>
          </a:bodyPr>
          <a:lstStyle/>
          <a:p>
            <a:r>
              <a:rPr lang="en-GB" sz="3600" b="1" dirty="0">
                <a:solidFill>
                  <a:schemeClr val="bg1"/>
                </a:solidFill>
                <a:latin typeface="Arial" panose="020B0604020202020204" pitchFamily="34" charset="0"/>
                <a:cs typeface="Arial" panose="020B0604020202020204" pitchFamily="34" charset="0"/>
              </a:rPr>
              <a:t>A Plague on Both Your Houses – Robert Lloyd</a:t>
            </a:r>
            <a:endParaRPr lang="en-US" sz="3600"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35839D5-59F7-B245-8F45-907FBDBF439B}"/>
              </a:ext>
            </a:extLst>
          </p:cNvPr>
          <p:cNvSpPr txBox="1"/>
          <p:nvPr/>
        </p:nvSpPr>
        <p:spPr>
          <a:xfrm>
            <a:off x="569645" y="2578381"/>
            <a:ext cx="10165030" cy="2308324"/>
          </a:xfrm>
          <a:prstGeom prst="rect">
            <a:avLst/>
          </a:prstGeom>
          <a:noFill/>
        </p:spPr>
        <p:txBody>
          <a:bodyPr wrap="square" rtlCol="0">
            <a:spAutoFit/>
          </a:bodyPr>
          <a:lstStyle/>
          <a:p>
            <a:r>
              <a:rPr lang="en-GB" sz="1600" b="1" dirty="0">
                <a:solidFill>
                  <a:srgbClr val="1C3B56"/>
                </a:solidFill>
                <a:latin typeface="Arial" panose="020B0604020202020204" pitchFamily="34" charset="0"/>
                <a:cs typeface="Arial" panose="020B0604020202020204" pitchFamily="34" charset="0"/>
              </a:rPr>
              <a:t>Brokers’ Obligations and Exposure to Claims for Non-Compliance with Policy Terms in the Time of Coronavirus</a:t>
            </a:r>
          </a:p>
          <a:p>
            <a:endParaRPr lang="en-GB" sz="1600" b="1" dirty="0">
              <a:solidFill>
                <a:srgbClr val="1C3B56"/>
              </a:solidFill>
              <a:latin typeface="Arial" panose="020B0604020202020204" pitchFamily="34" charset="0"/>
              <a:cs typeface="Arial" panose="020B0604020202020204" pitchFamily="34" charset="0"/>
            </a:endParaRPr>
          </a:p>
          <a:p>
            <a:r>
              <a:rPr lang="en-GB" sz="1600" b="1" dirty="0">
                <a:solidFill>
                  <a:srgbClr val="1C3B56"/>
                </a:solidFill>
                <a:latin typeface="Arial" panose="020B0604020202020204" pitchFamily="34" charset="0"/>
                <a:cs typeface="Arial" panose="020B0604020202020204" pitchFamily="34" charset="0"/>
              </a:rPr>
              <a:t>Or</a:t>
            </a:r>
          </a:p>
          <a:p>
            <a:endParaRPr lang="en-GB" sz="1600" b="1" dirty="0">
              <a:solidFill>
                <a:srgbClr val="1C3B56"/>
              </a:solidFill>
              <a:latin typeface="Arial" panose="020B0604020202020204" pitchFamily="34" charset="0"/>
              <a:cs typeface="Arial" panose="020B0604020202020204" pitchFamily="34" charset="0"/>
            </a:endParaRPr>
          </a:p>
          <a:p>
            <a:r>
              <a:rPr lang="en-GB" sz="1600" b="1" dirty="0">
                <a:solidFill>
                  <a:srgbClr val="1C3B56"/>
                </a:solidFill>
                <a:latin typeface="Arial" panose="020B0604020202020204" pitchFamily="34" charset="0"/>
                <a:cs typeface="Arial" panose="020B0604020202020204" pitchFamily="34" charset="0"/>
              </a:rPr>
              <a:t>Why Blame Me? I am fine.  They are the sick ones.</a:t>
            </a:r>
          </a:p>
          <a:p>
            <a:endParaRPr lang="en-GB" sz="1600" dirty="0">
              <a:solidFill>
                <a:schemeClr val="bg1"/>
              </a:solidFill>
              <a:latin typeface="Arial" panose="020B0604020202020204" pitchFamily="34" charset="0"/>
              <a:cs typeface="Arial" panose="020B0604020202020204" pitchFamily="34" charset="0"/>
            </a:endParaRPr>
          </a:p>
          <a:p>
            <a:endParaRPr lang="en-GB" sz="1600" dirty="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p:txBody>
      </p:sp>
      <p:sp>
        <p:nvSpPr>
          <p:cNvPr id="9" name="Snip Single Corner of Rectangle 14">
            <a:extLst>
              <a:ext uri="{FF2B5EF4-FFF2-40B4-BE49-F238E27FC236}">
                <a16:creationId xmlns:a16="http://schemas.microsoft.com/office/drawing/2014/main" id="{FBAA5B83-8A39-7243-B531-3FE2DF0C742C}"/>
              </a:ext>
            </a:extLst>
          </p:cNvPr>
          <p:cNvSpPr/>
          <p:nvPr/>
        </p:nvSpPr>
        <p:spPr>
          <a:xfrm rot="16200000">
            <a:off x="6124061" y="-5563268"/>
            <a:ext cx="530422" cy="11639252"/>
          </a:xfrm>
          <a:custGeom>
            <a:avLst/>
            <a:gdLst>
              <a:gd name="connsiteX0" fmla="*/ 0 w 6348249"/>
              <a:gd name="connsiteY0" fmla="*/ 0 h 5669237"/>
              <a:gd name="connsiteX1" fmla="*/ 5403357 w 6348249"/>
              <a:gd name="connsiteY1" fmla="*/ 0 h 5669237"/>
              <a:gd name="connsiteX2" fmla="*/ 6348249 w 6348249"/>
              <a:gd name="connsiteY2" fmla="*/ 944892 h 5669237"/>
              <a:gd name="connsiteX3" fmla="*/ 6348249 w 6348249"/>
              <a:gd name="connsiteY3" fmla="*/ 5669237 h 5669237"/>
              <a:gd name="connsiteX4" fmla="*/ 0 w 6348249"/>
              <a:gd name="connsiteY4" fmla="*/ 5669237 h 5669237"/>
              <a:gd name="connsiteX5" fmla="*/ 0 w 6348249"/>
              <a:gd name="connsiteY5" fmla="*/ 0 h 5669237"/>
              <a:gd name="connsiteX0" fmla="*/ 534988 w 6883237"/>
              <a:gd name="connsiteY0" fmla="*/ 1755227 h 7424464"/>
              <a:gd name="connsiteX1" fmla="*/ 0 w 6883237"/>
              <a:gd name="connsiteY1" fmla="*/ 0 h 7424464"/>
              <a:gd name="connsiteX2" fmla="*/ 6883237 w 6883237"/>
              <a:gd name="connsiteY2" fmla="*/ 2700119 h 7424464"/>
              <a:gd name="connsiteX3" fmla="*/ 6883237 w 6883237"/>
              <a:gd name="connsiteY3" fmla="*/ 7424464 h 7424464"/>
              <a:gd name="connsiteX4" fmla="*/ 534988 w 6883237"/>
              <a:gd name="connsiteY4" fmla="*/ 7424464 h 7424464"/>
              <a:gd name="connsiteX5" fmla="*/ 534988 w 6883237"/>
              <a:gd name="connsiteY5" fmla="*/ 1755227 h 7424464"/>
              <a:gd name="connsiteX0" fmla="*/ 534988 w 7324673"/>
              <a:gd name="connsiteY0" fmla="*/ 1755227 h 7424464"/>
              <a:gd name="connsiteX1" fmla="*/ 0 w 7324673"/>
              <a:gd name="connsiteY1" fmla="*/ 0 h 7424464"/>
              <a:gd name="connsiteX2" fmla="*/ 7324673 w 7324673"/>
              <a:gd name="connsiteY2" fmla="*/ 2510933 h 7424464"/>
              <a:gd name="connsiteX3" fmla="*/ 6883237 w 7324673"/>
              <a:gd name="connsiteY3" fmla="*/ 7424464 h 7424464"/>
              <a:gd name="connsiteX4" fmla="*/ 534988 w 7324673"/>
              <a:gd name="connsiteY4" fmla="*/ 7424464 h 7424464"/>
              <a:gd name="connsiteX5" fmla="*/ 534988 w 7324673"/>
              <a:gd name="connsiteY5" fmla="*/ 1755227 h 7424464"/>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534988 w 7324673"/>
              <a:gd name="connsiteY4" fmla="*/ 7424464 h 11019002"/>
              <a:gd name="connsiteX5" fmla="*/ 534988 w 7324673"/>
              <a:gd name="connsiteY5" fmla="*/ 1755227 h 11019002"/>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5" fmla="*/ 534988 w 7324673"/>
              <a:gd name="connsiteY5" fmla="*/ 1755227 h 11019002"/>
              <a:gd name="connsiteX0" fmla="*/ 83043 w 7324673"/>
              <a:gd name="connsiteY0" fmla="*/ 10997981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0" fmla="*/ 0 w 7325713"/>
              <a:gd name="connsiteY0" fmla="*/ 10997981 h 11019002"/>
              <a:gd name="connsiteX1" fmla="*/ 1040 w 7325713"/>
              <a:gd name="connsiteY1" fmla="*/ 0 h 11019002"/>
              <a:gd name="connsiteX2" fmla="*/ 7325713 w 7325713"/>
              <a:gd name="connsiteY2" fmla="*/ 2510933 h 11019002"/>
              <a:gd name="connsiteX3" fmla="*/ 7136525 w 7325713"/>
              <a:gd name="connsiteY3" fmla="*/ 11019002 h 11019002"/>
              <a:gd name="connsiteX4" fmla="*/ 0 w 7325713"/>
              <a:gd name="connsiteY4" fmla="*/ 10997981 h 11019002"/>
              <a:gd name="connsiteX0" fmla="*/ 0 w 7327027"/>
              <a:gd name="connsiteY0" fmla="*/ 10997981 h 11019005"/>
              <a:gd name="connsiteX1" fmla="*/ 1040 w 7327027"/>
              <a:gd name="connsiteY1" fmla="*/ 0 h 11019005"/>
              <a:gd name="connsiteX2" fmla="*/ 7325713 w 7327027"/>
              <a:gd name="connsiteY2" fmla="*/ 2510933 h 11019005"/>
              <a:gd name="connsiteX3" fmla="*/ 7327027 w 7327027"/>
              <a:gd name="connsiteY3" fmla="*/ 11019005 h 11019005"/>
              <a:gd name="connsiteX4" fmla="*/ 0 w 7327027"/>
              <a:gd name="connsiteY4" fmla="*/ 10997981 h 11019005"/>
              <a:gd name="connsiteX0" fmla="*/ 0 w 7325713"/>
              <a:gd name="connsiteY0" fmla="*/ 10997981 h 10997981"/>
              <a:gd name="connsiteX1" fmla="*/ 1040 w 7325713"/>
              <a:gd name="connsiteY1" fmla="*/ 0 h 10997981"/>
              <a:gd name="connsiteX2" fmla="*/ 7325713 w 7325713"/>
              <a:gd name="connsiteY2" fmla="*/ 2510933 h 10997981"/>
              <a:gd name="connsiteX3" fmla="*/ 7250827 w 7325713"/>
              <a:gd name="connsiteY3" fmla="*/ 9406105 h 10997981"/>
              <a:gd name="connsiteX4" fmla="*/ 0 w 7325713"/>
              <a:gd name="connsiteY4" fmla="*/ 10997981 h 10997981"/>
              <a:gd name="connsiteX0" fmla="*/ 0 w 7327027"/>
              <a:gd name="connsiteY0" fmla="*/ 10997981 h 10997981"/>
              <a:gd name="connsiteX1" fmla="*/ 1040 w 7327027"/>
              <a:gd name="connsiteY1" fmla="*/ 0 h 10997981"/>
              <a:gd name="connsiteX2" fmla="*/ 7325713 w 7327027"/>
              <a:gd name="connsiteY2" fmla="*/ 2510933 h 10997981"/>
              <a:gd name="connsiteX3" fmla="*/ 7327027 w 7327027"/>
              <a:gd name="connsiteY3" fmla="*/ 9825205 h 10997981"/>
              <a:gd name="connsiteX4" fmla="*/ 0 w 7327027"/>
              <a:gd name="connsiteY4" fmla="*/ 10997981 h 10997981"/>
              <a:gd name="connsiteX0" fmla="*/ 100561 w 7325988"/>
              <a:gd name="connsiteY0" fmla="*/ 9524781 h 9825205"/>
              <a:gd name="connsiteX1" fmla="*/ 1 w 7325988"/>
              <a:gd name="connsiteY1" fmla="*/ 0 h 9825205"/>
              <a:gd name="connsiteX2" fmla="*/ 7324674 w 7325988"/>
              <a:gd name="connsiteY2" fmla="*/ 2510933 h 9825205"/>
              <a:gd name="connsiteX3" fmla="*/ 7325988 w 7325988"/>
              <a:gd name="connsiteY3" fmla="*/ 9825205 h 9825205"/>
              <a:gd name="connsiteX4" fmla="*/ 100561 w 7325988"/>
              <a:gd name="connsiteY4" fmla="*/ 9524781 h 9825205"/>
              <a:gd name="connsiteX0" fmla="*/ 0 w 7327027"/>
              <a:gd name="connsiteY0" fmla="*/ 9829581 h 9829581"/>
              <a:gd name="connsiteX1" fmla="*/ 1040 w 7327027"/>
              <a:gd name="connsiteY1" fmla="*/ 0 h 9829581"/>
              <a:gd name="connsiteX2" fmla="*/ 7325713 w 7327027"/>
              <a:gd name="connsiteY2" fmla="*/ 2510933 h 9829581"/>
              <a:gd name="connsiteX3" fmla="*/ 7327027 w 7327027"/>
              <a:gd name="connsiteY3" fmla="*/ 9825205 h 9829581"/>
              <a:gd name="connsiteX4" fmla="*/ 0 w 7327027"/>
              <a:gd name="connsiteY4" fmla="*/ 9829581 h 9829581"/>
              <a:gd name="connsiteX0" fmla="*/ 0 w 7327027"/>
              <a:gd name="connsiteY0" fmla="*/ 9829581 h 9829581"/>
              <a:gd name="connsiteX1" fmla="*/ 1040 w 7327027"/>
              <a:gd name="connsiteY1" fmla="*/ 0 h 9829581"/>
              <a:gd name="connsiteX2" fmla="*/ 812799 w 7327027"/>
              <a:gd name="connsiteY2" fmla="*/ 275733 h 9829581"/>
              <a:gd name="connsiteX3" fmla="*/ 7327027 w 7327027"/>
              <a:gd name="connsiteY3" fmla="*/ 9825205 h 9829581"/>
              <a:gd name="connsiteX4" fmla="*/ 0 w 7327027"/>
              <a:gd name="connsiteY4" fmla="*/ 9829581 h 9829581"/>
              <a:gd name="connsiteX0" fmla="*/ 0 w 812799"/>
              <a:gd name="connsiteY0" fmla="*/ 9829581 h 11603208"/>
              <a:gd name="connsiteX1" fmla="*/ 1040 w 812799"/>
              <a:gd name="connsiteY1" fmla="*/ 0 h 11603208"/>
              <a:gd name="connsiteX2" fmla="*/ 812799 w 812799"/>
              <a:gd name="connsiteY2" fmla="*/ 275733 h 11603208"/>
              <a:gd name="connsiteX3" fmla="*/ 773408 w 812799"/>
              <a:gd name="connsiteY3" fmla="*/ 11603208 h 11603208"/>
              <a:gd name="connsiteX4" fmla="*/ 0 w 812799"/>
              <a:gd name="connsiteY4" fmla="*/ 9829581 h 11603208"/>
              <a:gd name="connsiteX0" fmla="*/ 0 w 812798"/>
              <a:gd name="connsiteY0" fmla="*/ 11607584 h 11607584"/>
              <a:gd name="connsiteX1" fmla="*/ 1039 w 812798"/>
              <a:gd name="connsiteY1" fmla="*/ 0 h 11607584"/>
              <a:gd name="connsiteX2" fmla="*/ 812798 w 812798"/>
              <a:gd name="connsiteY2" fmla="*/ 275733 h 11607584"/>
              <a:gd name="connsiteX3" fmla="*/ 773407 w 812798"/>
              <a:gd name="connsiteY3" fmla="*/ 11603208 h 11607584"/>
              <a:gd name="connsiteX4" fmla="*/ 0 w 812798"/>
              <a:gd name="connsiteY4" fmla="*/ 11607584 h 11607584"/>
              <a:gd name="connsiteX0" fmla="*/ 0 w 841250"/>
              <a:gd name="connsiteY0" fmla="*/ 11607584 h 11615908"/>
              <a:gd name="connsiteX1" fmla="*/ 1039 w 841250"/>
              <a:gd name="connsiteY1" fmla="*/ 0 h 11615908"/>
              <a:gd name="connsiteX2" fmla="*/ 812798 w 841250"/>
              <a:gd name="connsiteY2" fmla="*/ 275733 h 11615908"/>
              <a:gd name="connsiteX3" fmla="*/ 841250 w 841250"/>
              <a:gd name="connsiteY3" fmla="*/ 11615908 h 11615908"/>
              <a:gd name="connsiteX4" fmla="*/ 0 w 841250"/>
              <a:gd name="connsiteY4" fmla="*/ 11607584 h 11615908"/>
              <a:gd name="connsiteX0" fmla="*/ 0 w 812798"/>
              <a:gd name="connsiteY0" fmla="*/ 11607584 h 11615911"/>
              <a:gd name="connsiteX1" fmla="*/ 1039 w 812798"/>
              <a:gd name="connsiteY1" fmla="*/ 0 h 11615911"/>
              <a:gd name="connsiteX2" fmla="*/ 812798 w 812798"/>
              <a:gd name="connsiteY2" fmla="*/ 275733 h 11615911"/>
              <a:gd name="connsiteX3" fmla="*/ 773408 w 812798"/>
              <a:gd name="connsiteY3" fmla="*/ 11615911 h 11615911"/>
              <a:gd name="connsiteX4" fmla="*/ 0 w 812798"/>
              <a:gd name="connsiteY4" fmla="*/ 11607584 h 11615911"/>
              <a:gd name="connsiteX0" fmla="*/ 0 w 814115"/>
              <a:gd name="connsiteY0" fmla="*/ 11607584 h 11628614"/>
              <a:gd name="connsiteX1" fmla="*/ 1039 w 814115"/>
              <a:gd name="connsiteY1" fmla="*/ 0 h 11628614"/>
              <a:gd name="connsiteX2" fmla="*/ 812798 w 814115"/>
              <a:gd name="connsiteY2" fmla="*/ 275733 h 11628614"/>
              <a:gd name="connsiteX3" fmla="*/ 814115 w 814115"/>
              <a:gd name="connsiteY3" fmla="*/ 11628614 h 11628614"/>
              <a:gd name="connsiteX4" fmla="*/ 0 w 814115"/>
              <a:gd name="connsiteY4" fmla="*/ 11607584 h 11628614"/>
              <a:gd name="connsiteX0" fmla="*/ 0 w 814114"/>
              <a:gd name="connsiteY0" fmla="*/ 11632987 h 11632987"/>
              <a:gd name="connsiteX1" fmla="*/ 1038 w 814114"/>
              <a:gd name="connsiteY1" fmla="*/ 0 h 11632987"/>
              <a:gd name="connsiteX2" fmla="*/ 812797 w 814114"/>
              <a:gd name="connsiteY2" fmla="*/ 275733 h 11632987"/>
              <a:gd name="connsiteX3" fmla="*/ 814114 w 814114"/>
              <a:gd name="connsiteY3" fmla="*/ 11628614 h 11632987"/>
              <a:gd name="connsiteX4" fmla="*/ 0 w 814114"/>
              <a:gd name="connsiteY4" fmla="*/ 11632987 h 11632987"/>
              <a:gd name="connsiteX0" fmla="*/ 0 w 814114"/>
              <a:gd name="connsiteY0" fmla="*/ 11632987 h 11632987"/>
              <a:gd name="connsiteX1" fmla="*/ 1038 w 814114"/>
              <a:gd name="connsiteY1" fmla="*/ 0 h 11632987"/>
              <a:gd name="connsiteX2" fmla="*/ 566698 w 814114"/>
              <a:gd name="connsiteY2" fmla="*/ 233850 h 11632987"/>
              <a:gd name="connsiteX3" fmla="*/ 814114 w 814114"/>
              <a:gd name="connsiteY3" fmla="*/ 11628614 h 11632987"/>
              <a:gd name="connsiteX4" fmla="*/ 0 w 814114"/>
              <a:gd name="connsiteY4" fmla="*/ 11632987 h 11632987"/>
              <a:gd name="connsiteX0" fmla="*/ 0 w 609639"/>
              <a:gd name="connsiteY0" fmla="*/ 11632987 h 11639249"/>
              <a:gd name="connsiteX1" fmla="*/ 1038 w 609639"/>
              <a:gd name="connsiteY1" fmla="*/ 0 h 11639249"/>
              <a:gd name="connsiteX2" fmla="*/ 566698 w 609639"/>
              <a:gd name="connsiteY2" fmla="*/ 233850 h 11639249"/>
              <a:gd name="connsiteX3" fmla="*/ 609639 w 609639"/>
              <a:gd name="connsiteY3" fmla="*/ 11639249 h 11639249"/>
              <a:gd name="connsiteX4" fmla="*/ 0 w 609639"/>
              <a:gd name="connsiteY4" fmla="*/ 11632987 h 11639249"/>
              <a:gd name="connsiteX0" fmla="*/ 0 w 566698"/>
              <a:gd name="connsiteY0" fmla="*/ 11632987 h 11639252"/>
              <a:gd name="connsiteX1" fmla="*/ 1038 w 566698"/>
              <a:gd name="connsiteY1" fmla="*/ 0 h 11639252"/>
              <a:gd name="connsiteX2" fmla="*/ 566698 w 566698"/>
              <a:gd name="connsiteY2" fmla="*/ 233850 h 11639252"/>
              <a:gd name="connsiteX3" fmla="*/ 507402 w 566698"/>
              <a:gd name="connsiteY3" fmla="*/ 11639252 h 11639252"/>
              <a:gd name="connsiteX4" fmla="*/ 0 w 566698"/>
              <a:gd name="connsiteY4" fmla="*/ 11632987 h 11639252"/>
              <a:gd name="connsiteX0" fmla="*/ 0 w 566698"/>
              <a:gd name="connsiteY0" fmla="*/ 11632987 h 11639252"/>
              <a:gd name="connsiteX1" fmla="*/ 1038 w 566698"/>
              <a:gd name="connsiteY1" fmla="*/ 0 h 11639252"/>
              <a:gd name="connsiteX2" fmla="*/ 566698 w 566698"/>
              <a:gd name="connsiteY2" fmla="*/ 233850 h 11639252"/>
              <a:gd name="connsiteX3" fmla="*/ 564201 w 566698"/>
              <a:gd name="connsiteY3" fmla="*/ 11639252 h 11639252"/>
              <a:gd name="connsiteX4" fmla="*/ 0 w 566698"/>
              <a:gd name="connsiteY4" fmla="*/ 11632987 h 1163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698" h="11639252">
                <a:moveTo>
                  <a:pt x="0" y="11632987"/>
                </a:moveTo>
                <a:cubicBezTo>
                  <a:pt x="347" y="7966993"/>
                  <a:pt x="691" y="3665994"/>
                  <a:pt x="1038" y="0"/>
                </a:cubicBezTo>
                <a:lnTo>
                  <a:pt x="566698" y="233850"/>
                </a:lnTo>
                <a:cubicBezTo>
                  <a:pt x="565866" y="4035651"/>
                  <a:pt x="565033" y="7837451"/>
                  <a:pt x="564201" y="11639252"/>
                </a:cubicBezTo>
                <a:lnTo>
                  <a:pt x="0" y="11632987"/>
                </a:lnTo>
                <a:close/>
              </a:path>
            </a:pathLst>
          </a:custGeom>
          <a:solidFill>
            <a:srgbClr val="1C3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4760BB8-D71A-7349-BD4B-34CABEC88B7B}"/>
              </a:ext>
            </a:extLst>
          </p:cNvPr>
          <p:cNvSpPr txBox="1"/>
          <p:nvPr/>
        </p:nvSpPr>
        <p:spPr>
          <a:xfrm>
            <a:off x="852926" y="92398"/>
            <a:ext cx="10780061" cy="292388"/>
          </a:xfrm>
          <a:prstGeom prst="rect">
            <a:avLst/>
          </a:prstGeom>
          <a:noFill/>
        </p:spPr>
        <p:txBody>
          <a:bodyPr wrap="square" rtlCol="0">
            <a:spAutoFit/>
          </a:bodyPr>
          <a:lstStyle/>
          <a:p>
            <a:r>
              <a:rPr lang="en-GB" sz="1300" b="1" dirty="0">
                <a:solidFill>
                  <a:schemeClr val="bg1"/>
                </a:solidFill>
                <a:latin typeface="Arial" panose="020B0604020202020204" pitchFamily="34" charset="0"/>
                <a:cs typeface="Arial" panose="020B0604020202020204" pitchFamily="34" charset="0"/>
              </a:rPr>
              <a:t>Brokers’ Exposure to Professional Negligence Claims arising from the Coronavirus Pandemic – How to Support your Broker Network.</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943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7" grpId="0" animBg="1"/>
      <p:bldP spid="5" grpId="0"/>
      <p:bldP spid="8" grpId="0"/>
      <p:bldP spid="9"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DF0990-F1CD-6846-89BA-6C411879C8F6}"/>
              </a:ext>
            </a:extLst>
          </p:cNvPr>
          <p:cNvSpPr/>
          <p:nvPr/>
        </p:nvSpPr>
        <p:spPr>
          <a:xfrm>
            <a:off x="0" y="931317"/>
            <a:ext cx="12208898" cy="5170646"/>
          </a:xfrm>
          <a:prstGeom prst="rect">
            <a:avLst/>
          </a:prstGeom>
          <a:solidFill>
            <a:srgbClr val="B6B39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 name="Snip Single Corner of Rectangle 14">
            <a:extLst>
              <a:ext uri="{FF2B5EF4-FFF2-40B4-BE49-F238E27FC236}">
                <a16:creationId xmlns:a16="http://schemas.microsoft.com/office/drawing/2014/main" id="{F33DE528-D62C-E24C-A569-5E41263099FC}"/>
              </a:ext>
            </a:extLst>
          </p:cNvPr>
          <p:cNvSpPr/>
          <p:nvPr/>
        </p:nvSpPr>
        <p:spPr>
          <a:xfrm rot="16200000">
            <a:off x="6124061" y="-5563268"/>
            <a:ext cx="530422" cy="11639252"/>
          </a:xfrm>
          <a:custGeom>
            <a:avLst/>
            <a:gdLst>
              <a:gd name="connsiteX0" fmla="*/ 0 w 6348249"/>
              <a:gd name="connsiteY0" fmla="*/ 0 h 5669237"/>
              <a:gd name="connsiteX1" fmla="*/ 5403357 w 6348249"/>
              <a:gd name="connsiteY1" fmla="*/ 0 h 5669237"/>
              <a:gd name="connsiteX2" fmla="*/ 6348249 w 6348249"/>
              <a:gd name="connsiteY2" fmla="*/ 944892 h 5669237"/>
              <a:gd name="connsiteX3" fmla="*/ 6348249 w 6348249"/>
              <a:gd name="connsiteY3" fmla="*/ 5669237 h 5669237"/>
              <a:gd name="connsiteX4" fmla="*/ 0 w 6348249"/>
              <a:gd name="connsiteY4" fmla="*/ 5669237 h 5669237"/>
              <a:gd name="connsiteX5" fmla="*/ 0 w 6348249"/>
              <a:gd name="connsiteY5" fmla="*/ 0 h 5669237"/>
              <a:gd name="connsiteX0" fmla="*/ 534988 w 6883237"/>
              <a:gd name="connsiteY0" fmla="*/ 1755227 h 7424464"/>
              <a:gd name="connsiteX1" fmla="*/ 0 w 6883237"/>
              <a:gd name="connsiteY1" fmla="*/ 0 h 7424464"/>
              <a:gd name="connsiteX2" fmla="*/ 6883237 w 6883237"/>
              <a:gd name="connsiteY2" fmla="*/ 2700119 h 7424464"/>
              <a:gd name="connsiteX3" fmla="*/ 6883237 w 6883237"/>
              <a:gd name="connsiteY3" fmla="*/ 7424464 h 7424464"/>
              <a:gd name="connsiteX4" fmla="*/ 534988 w 6883237"/>
              <a:gd name="connsiteY4" fmla="*/ 7424464 h 7424464"/>
              <a:gd name="connsiteX5" fmla="*/ 534988 w 6883237"/>
              <a:gd name="connsiteY5" fmla="*/ 1755227 h 7424464"/>
              <a:gd name="connsiteX0" fmla="*/ 534988 w 7324673"/>
              <a:gd name="connsiteY0" fmla="*/ 1755227 h 7424464"/>
              <a:gd name="connsiteX1" fmla="*/ 0 w 7324673"/>
              <a:gd name="connsiteY1" fmla="*/ 0 h 7424464"/>
              <a:gd name="connsiteX2" fmla="*/ 7324673 w 7324673"/>
              <a:gd name="connsiteY2" fmla="*/ 2510933 h 7424464"/>
              <a:gd name="connsiteX3" fmla="*/ 6883237 w 7324673"/>
              <a:gd name="connsiteY3" fmla="*/ 7424464 h 7424464"/>
              <a:gd name="connsiteX4" fmla="*/ 534988 w 7324673"/>
              <a:gd name="connsiteY4" fmla="*/ 7424464 h 7424464"/>
              <a:gd name="connsiteX5" fmla="*/ 534988 w 7324673"/>
              <a:gd name="connsiteY5" fmla="*/ 1755227 h 7424464"/>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534988 w 7324673"/>
              <a:gd name="connsiteY4" fmla="*/ 7424464 h 11019002"/>
              <a:gd name="connsiteX5" fmla="*/ 534988 w 7324673"/>
              <a:gd name="connsiteY5" fmla="*/ 1755227 h 11019002"/>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5" fmla="*/ 534988 w 7324673"/>
              <a:gd name="connsiteY5" fmla="*/ 1755227 h 11019002"/>
              <a:gd name="connsiteX0" fmla="*/ 83043 w 7324673"/>
              <a:gd name="connsiteY0" fmla="*/ 10997981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0" fmla="*/ 0 w 7325713"/>
              <a:gd name="connsiteY0" fmla="*/ 10997981 h 11019002"/>
              <a:gd name="connsiteX1" fmla="*/ 1040 w 7325713"/>
              <a:gd name="connsiteY1" fmla="*/ 0 h 11019002"/>
              <a:gd name="connsiteX2" fmla="*/ 7325713 w 7325713"/>
              <a:gd name="connsiteY2" fmla="*/ 2510933 h 11019002"/>
              <a:gd name="connsiteX3" fmla="*/ 7136525 w 7325713"/>
              <a:gd name="connsiteY3" fmla="*/ 11019002 h 11019002"/>
              <a:gd name="connsiteX4" fmla="*/ 0 w 7325713"/>
              <a:gd name="connsiteY4" fmla="*/ 10997981 h 11019002"/>
              <a:gd name="connsiteX0" fmla="*/ 0 w 7327027"/>
              <a:gd name="connsiteY0" fmla="*/ 10997981 h 11019005"/>
              <a:gd name="connsiteX1" fmla="*/ 1040 w 7327027"/>
              <a:gd name="connsiteY1" fmla="*/ 0 h 11019005"/>
              <a:gd name="connsiteX2" fmla="*/ 7325713 w 7327027"/>
              <a:gd name="connsiteY2" fmla="*/ 2510933 h 11019005"/>
              <a:gd name="connsiteX3" fmla="*/ 7327027 w 7327027"/>
              <a:gd name="connsiteY3" fmla="*/ 11019005 h 11019005"/>
              <a:gd name="connsiteX4" fmla="*/ 0 w 7327027"/>
              <a:gd name="connsiteY4" fmla="*/ 10997981 h 11019005"/>
              <a:gd name="connsiteX0" fmla="*/ 0 w 7325713"/>
              <a:gd name="connsiteY0" fmla="*/ 10997981 h 10997981"/>
              <a:gd name="connsiteX1" fmla="*/ 1040 w 7325713"/>
              <a:gd name="connsiteY1" fmla="*/ 0 h 10997981"/>
              <a:gd name="connsiteX2" fmla="*/ 7325713 w 7325713"/>
              <a:gd name="connsiteY2" fmla="*/ 2510933 h 10997981"/>
              <a:gd name="connsiteX3" fmla="*/ 7250827 w 7325713"/>
              <a:gd name="connsiteY3" fmla="*/ 9406105 h 10997981"/>
              <a:gd name="connsiteX4" fmla="*/ 0 w 7325713"/>
              <a:gd name="connsiteY4" fmla="*/ 10997981 h 10997981"/>
              <a:gd name="connsiteX0" fmla="*/ 0 w 7327027"/>
              <a:gd name="connsiteY0" fmla="*/ 10997981 h 10997981"/>
              <a:gd name="connsiteX1" fmla="*/ 1040 w 7327027"/>
              <a:gd name="connsiteY1" fmla="*/ 0 h 10997981"/>
              <a:gd name="connsiteX2" fmla="*/ 7325713 w 7327027"/>
              <a:gd name="connsiteY2" fmla="*/ 2510933 h 10997981"/>
              <a:gd name="connsiteX3" fmla="*/ 7327027 w 7327027"/>
              <a:gd name="connsiteY3" fmla="*/ 9825205 h 10997981"/>
              <a:gd name="connsiteX4" fmla="*/ 0 w 7327027"/>
              <a:gd name="connsiteY4" fmla="*/ 10997981 h 10997981"/>
              <a:gd name="connsiteX0" fmla="*/ 100561 w 7325988"/>
              <a:gd name="connsiteY0" fmla="*/ 9524781 h 9825205"/>
              <a:gd name="connsiteX1" fmla="*/ 1 w 7325988"/>
              <a:gd name="connsiteY1" fmla="*/ 0 h 9825205"/>
              <a:gd name="connsiteX2" fmla="*/ 7324674 w 7325988"/>
              <a:gd name="connsiteY2" fmla="*/ 2510933 h 9825205"/>
              <a:gd name="connsiteX3" fmla="*/ 7325988 w 7325988"/>
              <a:gd name="connsiteY3" fmla="*/ 9825205 h 9825205"/>
              <a:gd name="connsiteX4" fmla="*/ 100561 w 7325988"/>
              <a:gd name="connsiteY4" fmla="*/ 9524781 h 9825205"/>
              <a:gd name="connsiteX0" fmla="*/ 0 w 7327027"/>
              <a:gd name="connsiteY0" fmla="*/ 9829581 h 9829581"/>
              <a:gd name="connsiteX1" fmla="*/ 1040 w 7327027"/>
              <a:gd name="connsiteY1" fmla="*/ 0 h 9829581"/>
              <a:gd name="connsiteX2" fmla="*/ 7325713 w 7327027"/>
              <a:gd name="connsiteY2" fmla="*/ 2510933 h 9829581"/>
              <a:gd name="connsiteX3" fmla="*/ 7327027 w 7327027"/>
              <a:gd name="connsiteY3" fmla="*/ 9825205 h 9829581"/>
              <a:gd name="connsiteX4" fmla="*/ 0 w 7327027"/>
              <a:gd name="connsiteY4" fmla="*/ 9829581 h 9829581"/>
              <a:gd name="connsiteX0" fmla="*/ 0 w 7327027"/>
              <a:gd name="connsiteY0" fmla="*/ 9829581 h 9829581"/>
              <a:gd name="connsiteX1" fmla="*/ 1040 w 7327027"/>
              <a:gd name="connsiteY1" fmla="*/ 0 h 9829581"/>
              <a:gd name="connsiteX2" fmla="*/ 812799 w 7327027"/>
              <a:gd name="connsiteY2" fmla="*/ 275733 h 9829581"/>
              <a:gd name="connsiteX3" fmla="*/ 7327027 w 7327027"/>
              <a:gd name="connsiteY3" fmla="*/ 9825205 h 9829581"/>
              <a:gd name="connsiteX4" fmla="*/ 0 w 7327027"/>
              <a:gd name="connsiteY4" fmla="*/ 9829581 h 9829581"/>
              <a:gd name="connsiteX0" fmla="*/ 0 w 812799"/>
              <a:gd name="connsiteY0" fmla="*/ 9829581 h 11603208"/>
              <a:gd name="connsiteX1" fmla="*/ 1040 w 812799"/>
              <a:gd name="connsiteY1" fmla="*/ 0 h 11603208"/>
              <a:gd name="connsiteX2" fmla="*/ 812799 w 812799"/>
              <a:gd name="connsiteY2" fmla="*/ 275733 h 11603208"/>
              <a:gd name="connsiteX3" fmla="*/ 773408 w 812799"/>
              <a:gd name="connsiteY3" fmla="*/ 11603208 h 11603208"/>
              <a:gd name="connsiteX4" fmla="*/ 0 w 812799"/>
              <a:gd name="connsiteY4" fmla="*/ 9829581 h 11603208"/>
              <a:gd name="connsiteX0" fmla="*/ 0 w 812798"/>
              <a:gd name="connsiteY0" fmla="*/ 11607584 h 11607584"/>
              <a:gd name="connsiteX1" fmla="*/ 1039 w 812798"/>
              <a:gd name="connsiteY1" fmla="*/ 0 h 11607584"/>
              <a:gd name="connsiteX2" fmla="*/ 812798 w 812798"/>
              <a:gd name="connsiteY2" fmla="*/ 275733 h 11607584"/>
              <a:gd name="connsiteX3" fmla="*/ 773407 w 812798"/>
              <a:gd name="connsiteY3" fmla="*/ 11603208 h 11607584"/>
              <a:gd name="connsiteX4" fmla="*/ 0 w 812798"/>
              <a:gd name="connsiteY4" fmla="*/ 11607584 h 11607584"/>
              <a:gd name="connsiteX0" fmla="*/ 0 w 841250"/>
              <a:gd name="connsiteY0" fmla="*/ 11607584 h 11615908"/>
              <a:gd name="connsiteX1" fmla="*/ 1039 w 841250"/>
              <a:gd name="connsiteY1" fmla="*/ 0 h 11615908"/>
              <a:gd name="connsiteX2" fmla="*/ 812798 w 841250"/>
              <a:gd name="connsiteY2" fmla="*/ 275733 h 11615908"/>
              <a:gd name="connsiteX3" fmla="*/ 841250 w 841250"/>
              <a:gd name="connsiteY3" fmla="*/ 11615908 h 11615908"/>
              <a:gd name="connsiteX4" fmla="*/ 0 w 841250"/>
              <a:gd name="connsiteY4" fmla="*/ 11607584 h 11615908"/>
              <a:gd name="connsiteX0" fmla="*/ 0 w 812798"/>
              <a:gd name="connsiteY0" fmla="*/ 11607584 h 11615911"/>
              <a:gd name="connsiteX1" fmla="*/ 1039 w 812798"/>
              <a:gd name="connsiteY1" fmla="*/ 0 h 11615911"/>
              <a:gd name="connsiteX2" fmla="*/ 812798 w 812798"/>
              <a:gd name="connsiteY2" fmla="*/ 275733 h 11615911"/>
              <a:gd name="connsiteX3" fmla="*/ 773408 w 812798"/>
              <a:gd name="connsiteY3" fmla="*/ 11615911 h 11615911"/>
              <a:gd name="connsiteX4" fmla="*/ 0 w 812798"/>
              <a:gd name="connsiteY4" fmla="*/ 11607584 h 11615911"/>
              <a:gd name="connsiteX0" fmla="*/ 0 w 814115"/>
              <a:gd name="connsiteY0" fmla="*/ 11607584 h 11628614"/>
              <a:gd name="connsiteX1" fmla="*/ 1039 w 814115"/>
              <a:gd name="connsiteY1" fmla="*/ 0 h 11628614"/>
              <a:gd name="connsiteX2" fmla="*/ 812798 w 814115"/>
              <a:gd name="connsiteY2" fmla="*/ 275733 h 11628614"/>
              <a:gd name="connsiteX3" fmla="*/ 814115 w 814115"/>
              <a:gd name="connsiteY3" fmla="*/ 11628614 h 11628614"/>
              <a:gd name="connsiteX4" fmla="*/ 0 w 814115"/>
              <a:gd name="connsiteY4" fmla="*/ 11607584 h 11628614"/>
              <a:gd name="connsiteX0" fmla="*/ 0 w 814114"/>
              <a:gd name="connsiteY0" fmla="*/ 11632987 h 11632987"/>
              <a:gd name="connsiteX1" fmla="*/ 1038 w 814114"/>
              <a:gd name="connsiteY1" fmla="*/ 0 h 11632987"/>
              <a:gd name="connsiteX2" fmla="*/ 812797 w 814114"/>
              <a:gd name="connsiteY2" fmla="*/ 275733 h 11632987"/>
              <a:gd name="connsiteX3" fmla="*/ 814114 w 814114"/>
              <a:gd name="connsiteY3" fmla="*/ 11628614 h 11632987"/>
              <a:gd name="connsiteX4" fmla="*/ 0 w 814114"/>
              <a:gd name="connsiteY4" fmla="*/ 11632987 h 11632987"/>
              <a:gd name="connsiteX0" fmla="*/ 0 w 814114"/>
              <a:gd name="connsiteY0" fmla="*/ 11632987 h 11632987"/>
              <a:gd name="connsiteX1" fmla="*/ 1038 w 814114"/>
              <a:gd name="connsiteY1" fmla="*/ 0 h 11632987"/>
              <a:gd name="connsiteX2" fmla="*/ 566698 w 814114"/>
              <a:gd name="connsiteY2" fmla="*/ 233850 h 11632987"/>
              <a:gd name="connsiteX3" fmla="*/ 814114 w 814114"/>
              <a:gd name="connsiteY3" fmla="*/ 11628614 h 11632987"/>
              <a:gd name="connsiteX4" fmla="*/ 0 w 814114"/>
              <a:gd name="connsiteY4" fmla="*/ 11632987 h 11632987"/>
              <a:gd name="connsiteX0" fmla="*/ 0 w 609639"/>
              <a:gd name="connsiteY0" fmla="*/ 11632987 h 11639249"/>
              <a:gd name="connsiteX1" fmla="*/ 1038 w 609639"/>
              <a:gd name="connsiteY1" fmla="*/ 0 h 11639249"/>
              <a:gd name="connsiteX2" fmla="*/ 566698 w 609639"/>
              <a:gd name="connsiteY2" fmla="*/ 233850 h 11639249"/>
              <a:gd name="connsiteX3" fmla="*/ 609639 w 609639"/>
              <a:gd name="connsiteY3" fmla="*/ 11639249 h 11639249"/>
              <a:gd name="connsiteX4" fmla="*/ 0 w 609639"/>
              <a:gd name="connsiteY4" fmla="*/ 11632987 h 11639249"/>
              <a:gd name="connsiteX0" fmla="*/ 0 w 566698"/>
              <a:gd name="connsiteY0" fmla="*/ 11632987 h 11639252"/>
              <a:gd name="connsiteX1" fmla="*/ 1038 w 566698"/>
              <a:gd name="connsiteY1" fmla="*/ 0 h 11639252"/>
              <a:gd name="connsiteX2" fmla="*/ 566698 w 566698"/>
              <a:gd name="connsiteY2" fmla="*/ 233850 h 11639252"/>
              <a:gd name="connsiteX3" fmla="*/ 507402 w 566698"/>
              <a:gd name="connsiteY3" fmla="*/ 11639252 h 11639252"/>
              <a:gd name="connsiteX4" fmla="*/ 0 w 566698"/>
              <a:gd name="connsiteY4" fmla="*/ 11632987 h 11639252"/>
              <a:gd name="connsiteX0" fmla="*/ 0 w 566698"/>
              <a:gd name="connsiteY0" fmla="*/ 11632987 h 11639252"/>
              <a:gd name="connsiteX1" fmla="*/ 1038 w 566698"/>
              <a:gd name="connsiteY1" fmla="*/ 0 h 11639252"/>
              <a:gd name="connsiteX2" fmla="*/ 566698 w 566698"/>
              <a:gd name="connsiteY2" fmla="*/ 233850 h 11639252"/>
              <a:gd name="connsiteX3" fmla="*/ 564201 w 566698"/>
              <a:gd name="connsiteY3" fmla="*/ 11639252 h 11639252"/>
              <a:gd name="connsiteX4" fmla="*/ 0 w 566698"/>
              <a:gd name="connsiteY4" fmla="*/ 11632987 h 1163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698" h="11639252">
                <a:moveTo>
                  <a:pt x="0" y="11632987"/>
                </a:moveTo>
                <a:cubicBezTo>
                  <a:pt x="347" y="7966993"/>
                  <a:pt x="691" y="3665994"/>
                  <a:pt x="1038" y="0"/>
                </a:cubicBezTo>
                <a:lnTo>
                  <a:pt x="566698" y="233850"/>
                </a:lnTo>
                <a:cubicBezTo>
                  <a:pt x="565866" y="4035651"/>
                  <a:pt x="565033" y="7837451"/>
                  <a:pt x="564201" y="11639252"/>
                </a:cubicBezTo>
                <a:lnTo>
                  <a:pt x="0" y="11632987"/>
                </a:lnTo>
                <a:close/>
              </a:path>
            </a:pathLst>
          </a:custGeom>
          <a:solidFill>
            <a:srgbClr val="1C3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6C428D5-18D6-D441-87FF-6A60174D9249}"/>
              </a:ext>
            </a:extLst>
          </p:cNvPr>
          <p:cNvSpPr txBox="1"/>
          <p:nvPr/>
        </p:nvSpPr>
        <p:spPr>
          <a:xfrm>
            <a:off x="852926" y="92398"/>
            <a:ext cx="10780061" cy="292388"/>
          </a:xfrm>
          <a:prstGeom prst="rect">
            <a:avLst/>
          </a:prstGeom>
          <a:noFill/>
        </p:spPr>
        <p:txBody>
          <a:bodyPr wrap="square" rtlCol="0">
            <a:spAutoFit/>
          </a:bodyPr>
          <a:lstStyle/>
          <a:p>
            <a:r>
              <a:rPr lang="en-GB" sz="1300" b="1" dirty="0">
                <a:solidFill>
                  <a:schemeClr val="bg1"/>
                </a:solidFill>
                <a:latin typeface="Arial" panose="020B0604020202020204" pitchFamily="34" charset="0"/>
                <a:cs typeface="Arial" panose="020B0604020202020204" pitchFamily="34" charset="0"/>
              </a:rPr>
              <a:t>Brokers’ Exposure to Professional Negligence Claims arising from the Coronavirus Pandemic – How to Support your Broker Network</a:t>
            </a:r>
            <a:endParaRPr lang="en-GB" sz="1300" dirty="0">
              <a:solidFill>
                <a:schemeClr val="bg1"/>
              </a:solidFill>
              <a:latin typeface="Arial" panose="020B0604020202020204" pitchFamily="34" charset="0"/>
              <a:cs typeface="Arial" panose="020B0604020202020204" pitchFamily="34" charset="0"/>
            </a:endParaRPr>
          </a:p>
        </p:txBody>
      </p:sp>
      <p:pic>
        <p:nvPicPr>
          <p:cNvPr id="8" name="Picture 7" descr="A picture containing drawing&#10;&#10;Description automatically generated">
            <a:extLst>
              <a:ext uri="{FF2B5EF4-FFF2-40B4-BE49-F238E27FC236}">
                <a16:creationId xmlns:a16="http://schemas.microsoft.com/office/drawing/2014/main" id="{510D89FB-4D72-C64A-A9F9-02FBED9517A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32987" y="6339351"/>
            <a:ext cx="224852" cy="256974"/>
          </a:xfrm>
          <a:prstGeom prst="rect">
            <a:avLst/>
          </a:prstGeom>
        </p:spPr>
      </p:pic>
      <p:pic>
        <p:nvPicPr>
          <p:cNvPr id="9" name="Picture 6" descr="See the source image">
            <a:extLst>
              <a:ext uri="{FF2B5EF4-FFF2-40B4-BE49-F238E27FC236}">
                <a16:creationId xmlns:a16="http://schemas.microsoft.com/office/drawing/2014/main" id="{1501AB05-4FD1-42EE-BF4B-9099229727E8}"/>
              </a:ext>
            </a:extLst>
          </p:cNvPr>
          <p:cNvPicPr>
            <a:picLocks noChangeAspect="1"/>
          </p:cNvPicPr>
          <p:nvPr/>
        </p:nvPicPr>
        <p:blipFill>
          <a:blip r:embed="rId3"/>
          <a:srcRect/>
          <a:stretch>
            <a:fillRect/>
          </a:stretch>
        </p:blipFill>
        <p:spPr>
          <a:xfrm>
            <a:off x="5657849" y="2044378"/>
            <a:ext cx="5695953" cy="2847971"/>
          </a:xfrm>
          <a:prstGeom prst="rect">
            <a:avLst/>
          </a:prstGeom>
          <a:noFill/>
          <a:ln cap="flat">
            <a:noFill/>
          </a:ln>
        </p:spPr>
      </p:pic>
      <p:pic>
        <p:nvPicPr>
          <p:cNvPr id="10" name="Content Placeholder 4">
            <a:extLst>
              <a:ext uri="{FF2B5EF4-FFF2-40B4-BE49-F238E27FC236}">
                <a16:creationId xmlns:a16="http://schemas.microsoft.com/office/drawing/2014/main" id="{E9A8CC67-25FC-4C0C-B6CA-B52E04FFF5BE}"/>
              </a:ext>
            </a:extLst>
          </p:cNvPr>
          <p:cNvPicPr>
            <a:picLocks noChangeAspect="1"/>
          </p:cNvPicPr>
          <p:nvPr/>
        </p:nvPicPr>
        <p:blipFill>
          <a:blip r:embed="rId4"/>
          <a:srcRect/>
          <a:stretch>
            <a:fillRect/>
          </a:stretch>
        </p:blipFill>
        <p:spPr>
          <a:xfrm>
            <a:off x="957257" y="1868346"/>
            <a:ext cx="1691996" cy="3024003"/>
          </a:xfrm>
          <a:prstGeom prst="rect">
            <a:avLst/>
          </a:prstGeom>
        </p:spPr>
      </p:pic>
      <p:sp>
        <p:nvSpPr>
          <p:cNvPr id="11" name="Title 1">
            <a:extLst>
              <a:ext uri="{FF2B5EF4-FFF2-40B4-BE49-F238E27FC236}">
                <a16:creationId xmlns:a16="http://schemas.microsoft.com/office/drawing/2014/main" id="{CDF5BDA6-84FC-4027-8140-03DF8FC8018D}"/>
              </a:ext>
            </a:extLst>
          </p:cNvPr>
          <p:cNvSpPr txBox="1">
            <a:spLocks/>
          </p:cNvSpPr>
          <p:nvPr/>
        </p:nvSpPr>
        <p:spPr>
          <a:xfrm>
            <a:off x="838203" y="1022684"/>
            <a:ext cx="10515600" cy="6680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rgbClr val="548999"/>
                </a:solidFill>
                <a:latin typeface="Arial" panose="020B0604020202020204" pitchFamily="34" charset="0"/>
                <a:cs typeface="Arial" panose="020B0604020202020204" pitchFamily="34" charset="0"/>
              </a:rPr>
              <a:t>We had fun we had joy we had seasons in the sun                                                                </a:t>
            </a:r>
            <a:br>
              <a:rPr lang="en-GB" sz="3200" dirty="0">
                <a:solidFill>
                  <a:srgbClr val="548999"/>
                </a:solidFill>
                <a:latin typeface="Arial" panose="020B0604020202020204" pitchFamily="34" charset="0"/>
                <a:cs typeface="Arial" panose="020B0604020202020204" pitchFamily="34" charset="0"/>
              </a:rPr>
            </a:br>
            <a:endParaRPr lang="en-GB" sz="3200" dirty="0">
              <a:solidFill>
                <a:srgbClr val="548999"/>
              </a:solidFill>
              <a:latin typeface="Arial" panose="020B0604020202020204" pitchFamily="34" charset="0"/>
              <a:cs typeface="Arial" panose="020B0604020202020204" pitchFamily="34" charset="0"/>
            </a:endParaRPr>
          </a:p>
        </p:txBody>
      </p:sp>
      <p:sp>
        <p:nvSpPr>
          <p:cNvPr id="12" name="Rectangle 5">
            <a:extLst>
              <a:ext uri="{FF2B5EF4-FFF2-40B4-BE49-F238E27FC236}">
                <a16:creationId xmlns:a16="http://schemas.microsoft.com/office/drawing/2014/main" id="{20CC4DD9-B345-48A9-B701-9F4A0828104F}"/>
              </a:ext>
            </a:extLst>
          </p:cNvPr>
          <p:cNvSpPr/>
          <p:nvPr/>
        </p:nvSpPr>
        <p:spPr>
          <a:xfrm>
            <a:off x="838203" y="5050798"/>
            <a:ext cx="9407767" cy="375553"/>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en-GB" sz="1800" b="1" i="0" u="none" strike="noStrike" kern="1200" cap="none" spc="0" dirty="0">
                <a:solidFill>
                  <a:srgbClr val="1C3B56"/>
                </a:solidFill>
                <a:uFillTx/>
                <a:latin typeface="Arial" panose="020B0604020202020204" pitchFamily="34" charset="0"/>
                <a:ea typeface="Calibri" pitchFamily="34"/>
                <a:cs typeface="Arial" panose="020B0604020202020204" pitchFamily="34" charset="0"/>
              </a:rPr>
              <a:t>Before the Insurance Act                                                   After the Insurance Act</a:t>
            </a:r>
            <a:endParaRPr lang="en-GB" sz="1100" b="0" i="0" u="none" strike="noStrike" kern="1200" cap="none" spc="0" dirty="0">
              <a:solidFill>
                <a:srgbClr val="1C3B56"/>
              </a:solidFill>
              <a:uFillTx/>
              <a:latin typeface="Arial" panose="020B0604020202020204" pitchFamily="34" charset="0"/>
              <a:ea typeface="Calibri" pitchFamily="34"/>
              <a:cs typeface="Arial" panose="020B0604020202020204" pitchFamily="34" charset="0"/>
            </a:endParaRPr>
          </a:p>
        </p:txBody>
      </p:sp>
    </p:spTree>
    <p:extLst>
      <p:ext uri="{BB962C8B-B14F-4D97-AF65-F5344CB8AC3E}">
        <p14:creationId xmlns:p14="http://schemas.microsoft.com/office/powerpoint/2010/main" val="282736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56CDD3-9AEE-3C4B-9D75-10DF72331694}"/>
              </a:ext>
            </a:extLst>
          </p:cNvPr>
          <p:cNvSpPr/>
          <p:nvPr/>
        </p:nvSpPr>
        <p:spPr>
          <a:xfrm>
            <a:off x="0" y="1193517"/>
            <a:ext cx="12192000" cy="5009050"/>
          </a:xfrm>
          <a:prstGeom prst="rect">
            <a:avLst/>
          </a:prstGeom>
          <a:solidFill>
            <a:srgbClr val="B6B39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711200" indent="-1714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711200" indent="-1714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711200" indent="-1714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711200" indent="-1714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711200" indent="-1714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2400" b="1" dirty="0">
              <a:solidFill>
                <a:srgbClr val="548999"/>
              </a:solidFill>
              <a:latin typeface="Arial" panose="020B0604020202020204" pitchFamily="34" charset="0"/>
              <a:cs typeface="Arial" panose="020B0604020202020204" pitchFamily="34" charset="0"/>
            </a:endParaRPr>
          </a:p>
          <a:p>
            <a:pPr marL="539750">
              <a:tabLst>
                <a:tab pos="627063" algn="l"/>
              </a:tabLst>
            </a:pPr>
            <a:endParaRPr lang="en-GB" b="1" dirty="0">
              <a:solidFill>
                <a:srgbClr val="548999"/>
              </a:solidFill>
              <a:latin typeface="Arial" panose="020B0604020202020204" pitchFamily="34" charset="0"/>
              <a:cs typeface="Arial" panose="020B0604020202020204" pitchFamily="34" charset="0"/>
            </a:endParaRPr>
          </a:p>
          <a:p>
            <a:pPr marL="539750">
              <a:tabLst>
                <a:tab pos="627063" algn="l"/>
              </a:tabLst>
            </a:pPr>
            <a:endParaRPr lang="en-GB" b="1" dirty="0">
              <a:solidFill>
                <a:srgbClr val="548999"/>
              </a:solidFill>
              <a:latin typeface="Arial" panose="020B0604020202020204" pitchFamily="34" charset="0"/>
              <a:cs typeface="Arial" panose="020B0604020202020204" pitchFamily="34" charset="0"/>
            </a:endParaRPr>
          </a:p>
          <a:p>
            <a:pPr marL="539750">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i="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dirty="0">
              <a:solidFill>
                <a:srgbClr val="1C3B56"/>
              </a:solidFill>
              <a:latin typeface="Arial" panose="020B0604020202020204" pitchFamily="34" charset="0"/>
              <a:cs typeface="Arial" panose="020B0604020202020204" pitchFamily="34" charset="0"/>
            </a:endParaRPr>
          </a:p>
          <a:p>
            <a:pPr marL="825500" indent="-2857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825500" indent="-2857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825500" indent="-2857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711200" indent="-171450">
              <a:buFont typeface="Arial" panose="020B0604020202020204" pitchFamily="34" charset="0"/>
              <a:buChar char="•"/>
              <a:tabLst>
                <a:tab pos="627063" algn="l"/>
              </a:tabLst>
            </a:pPr>
            <a:endParaRPr lang="en-GB" sz="1200" b="1" i="1" dirty="0">
              <a:solidFill>
                <a:srgbClr val="1C3B56"/>
              </a:solidFill>
              <a:latin typeface="Arial" panose="020B0604020202020204" pitchFamily="34" charset="0"/>
              <a:cs typeface="Arial" panose="020B0604020202020204" pitchFamily="34" charset="0"/>
            </a:endParaRPr>
          </a:p>
          <a:p>
            <a:pPr marL="798513"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627063"/>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N </a:t>
            </a:r>
          </a:p>
        </p:txBody>
      </p:sp>
      <p:sp>
        <p:nvSpPr>
          <p:cNvPr id="2" name="Snip Single Corner of Rectangle 14">
            <a:extLst>
              <a:ext uri="{FF2B5EF4-FFF2-40B4-BE49-F238E27FC236}">
                <a16:creationId xmlns:a16="http://schemas.microsoft.com/office/drawing/2014/main" id="{6926DB00-B2EC-6146-A889-DAE9F89B47B4}"/>
              </a:ext>
            </a:extLst>
          </p:cNvPr>
          <p:cNvSpPr/>
          <p:nvPr/>
        </p:nvSpPr>
        <p:spPr>
          <a:xfrm rot="16200000">
            <a:off x="6124061" y="-5563268"/>
            <a:ext cx="530422" cy="11639252"/>
          </a:xfrm>
          <a:custGeom>
            <a:avLst/>
            <a:gdLst>
              <a:gd name="connsiteX0" fmla="*/ 0 w 6348249"/>
              <a:gd name="connsiteY0" fmla="*/ 0 h 5669237"/>
              <a:gd name="connsiteX1" fmla="*/ 5403357 w 6348249"/>
              <a:gd name="connsiteY1" fmla="*/ 0 h 5669237"/>
              <a:gd name="connsiteX2" fmla="*/ 6348249 w 6348249"/>
              <a:gd name="connsiteY2" fmla="*/ 944892 h 5669237"/>
              <a:gd name="connsiteX3" fmla="*/ 6348249 w 6348249"/>
              <a:gd name="connsiteY3" fmla="*/ 5669237 h 5669237"/>
              <a:gd name="connsiteX4" fmla="*/ 0 w 6348249"/>
              <a:gd name="connsiteY4" fmla="*/ 5669237 h 5669237"/>
              <a:gd name="connsiteX5" fmla="*/ 0 w 6348249"/>
              <a:gd name="connsiteY5" fmla="*/ 0 h 5669237"/>
              <a:gd name="connsiteX0" fmla="*/ 534988 w 6883237"/>
              <a:gd name="connsiteY0" fmla="*/ 1755227 h 7424464"/>
              <a:gd name="connsiteX1" fmla="*/ 0 w 6883237"/>
              <a:gd name="connsiteY1" fmla="*/ 0 h 7424464"/>
              <a:gd name="connsiteX2" fmla="*/ 6883237 w 6883237"/>
              <a:gd name="connsiteY2" fmla="*/ 2700119 h 7424464"/>
              <a:gd name="connsiteX3" fmla="*/ 6883237 w 6883237"/>
              <a:gd name="connsiteY3" fmla="*/ 7424464 h 7424464"/>
              <a:gd name="connsiteX4" fmla="*/ 534988 w 6883237"/>
              <a:gd name="connsiteY4" fmla="*/ 7424464 h 7424464"/>
              <a:gd name="connsiteX5" fmla="*/ 534988 w 6883237"/>
              <a:gd name="connsiteY5" fmla="*/ 1755227 h 7424464"/>
              <a:gd name="connsiteX0" fmla="*/ 534988 w 7324673"/>
              <a:gd name="connsiteY0" fmla="*/ 1755227 h 7424464"/>
              <a:gd name="connsiteX1" fmla="*/ 0 w 7324673"/>
              <a:gd name="connsiteY1" fmla="*/ 0 h 7424464"/>
              <a:gd name="connsiteX2" fmla="*/ 7324673 w 7324673"/>
              <a:gd name="connsiteY2" fmla="*/ 2510933 h 7424464"/>
              <a:gd name="connsiteX3" fmla="*/ 6883237 w 7324673"/>
              <a:gd name="connsiteY3" fmla="*/ 7424464 h 7424464"/>
              <a:gd name="connsiteX4" fmla="*/ 534988 w 7324673"/>
              <a:gd name="connsiteY4" fmla="*/ 7424464 h 7424464"/>
              <a:gd name="connsiteX5" fmla="*/ 534988 w 7324673"/>
              <a:gd name="connsiteY5" fmla="*/ 1755227 h 7424464"/>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534988 w 7324673"/>
              <a:gd name="connsiteY4" fmla="*/ 7424464 h 11019002"/>
              <a:gd name="connsiteX5" fmla="*/ 534988 w 7324673"/>
              <a:gd name="connsiteY5" fmla="*/ 1755227 h 11019002"/>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5" fmla="*/ 534988 w 7324673"/>
              <a:gd name="connsiteY5" fmla="*/ 1755227 h 11019002"/>
              <a:gd name="connsiteX0" fmla="*/ 83043 w 7324673"/>
              <a:gd name="connsiteY0" fmla="*/ 10997981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0" fmla="*/ 0 w 7325713"/>
              <a:gd name="connsiteY0" fmla="*/ 10997981 h 11019002"/>
              <a:gd name="connsiteX1" fmla="*/ 1040 w 7325713"/>
              <a:gd name="connsiteY1" fmla="*/ 0 h 11019002"/>
              <a:gd name="connsiteX2" fmla="*/ 7325713 w 7325713"/>
              <a:gd name="connsiteY2" fmla="*/ 2510933 h 11019002"/>
              <a:gd name="connsiteX3" fmla="*/ 7136525 w 7325713"/>
              <a:gd name="connsiteY3" fmla="*/ 11019002 h 11019002"/>
              <a:gd name="connsiteX4" fmla="*/ 0 w 7325713"/>
              <a:gd name="connsiteY4" fmla="*/ 10997981 h 11019002"/>
              <a:gd name="connsiteX0" fmla="*/ 0 w 7327027"/>
              <a:gd name="connsiteY0" fmla="*/ 10997981 h 11019005"/>
              <a:gd name="connsiteX1" fmla="*/ 1040 w 7327027"/>
              <a:gd name="connsiteY1" fmla="*/ 0 h 11019005"/>
              <a:gd name="connsiteX2" fmla="*/ 7325713 w 7327027"/>
              <a:gd name="connsiteY2" fmla="*/ 2510933 h 11019005"/>
              <a:gd name="connsiteX3" fmla="*/ 7327027 w 7327027"/>
              <a:gd name="connsiteY3" fmla="*/ 11019005 h 11019005"/>
              <a:gd name="connsiteX4" fmla="*/ 0 w 7327027"/>
              <a:gd name="connsiteY4" fmla="*/ 10997981 h 11019005"/>
              <a:gd name="connsiteX0" fmla="*/ 0 w 7325713"/>
              <a:gd name="connsiteY0" fmla="*/ 10997981 h 10997981"/>
              <a:gd name="connsiteX1" fmla="*/ 1040 w 7325713"/>
              <a:gd name="connsiteY1" fmla="*/ 0 h 10997981"/>
              <a:gd name="connsiteX2" fmla="*/ 7325713 w 7325713"/>
              <a:gd name="connsiteY2" fmla="*/ 2510933 h 10997981"/>
              <a:gd name="connsiteX3" fmla="*/ 7250827 w 7325713"/>
              <a:gd name="connsiteY3" fmla="*/ 9406105 h 10997981"/>
              <a:gd name="connsiteX4" fmla="*/ 0 w 7325713"/>
              <a:gd name="connsiteY4" fmla="*/ 10997981 h 10997981"/>
              <a:gd name="connsiteX0" fmla="*/ 0 w 7327027"/>
              <a:gd name="connsiteY0" fmla="*/ 10997981 h 10997981"/>
              <a:gd name="connsiteX1" fmla="*/ 1040 w 7327027"/>
              <a:gd name="connsiteY1" fmla="*/ 0 h 10997981"/>
              <a:gd name="connsiteX2" fmla="*/ 7325713 w 7327027"/>
              <a:gd name="connsiteY2" fmla="*/ 2510933 h 10997981"/>
              <a:gd name="connsiteX3" fmla="*/ 7327027 w 7327027"/>
              <a:gd name="connsiteY3" fmla="*/ 9825205 h 10997981"/>
              <a:gd name="connsiteX4" fmla="*/ 0 w 7327027"/>
              <a:gd name="connsiteY4" fmla="*/ 10997981 h 10997981"/>
              <a:gd name="connsiteX0" fmla="*/ 100561 w 7325988"/>
              <a:gd name="connsiteY0" fmla="*/ 9524781 h 9825205"/>
              <a:gd name="connsiteX1" fmla="*/ 1 w 7325988"/>
              <a:gd name="connsiteY1" fmla="*/ 0 h 9825205"/>
              <a:gd name="connsiteX2" fmla="*/ 7324674 w 7325988"/>
              <a:gd name="connsiteY2" fmla="*/ 2510933 h 9825205"/>
              <a:gd name="connsiteX3" fmla="*/ 7325988 w 7325988"/>
              <a:gd name="connsiteY3" fmla="*/ 9825205 h 9825205"/>
              <a:gd name="connsiteX4" fmla="*/ 100561 w 7325988"/>
              <a:gd name="connsiteY4" fmla="*/ 9524781 h 9825205"/>
              <a:gd name="connsiteX0" fmla="*/ 0 w 7327027"/>
              <a:gd name="connsiteY0" fmla="*/ 9829581 h 9829581"/>
              <a:gd name="connsiteX1" fmla="*/ 1040 w 7327027"/>
              <a:gd name="connsiteY1" fmla="*/ 0 h 9829581"/>
              <a:gd name="connsiteX2" fmla="*/ 7325713 w 7327027"/>
              <a:gd name="connsiteY2" fmla="*/ 2510933 h 9829581"/>
              <a:gd name="connsiteX3" fmla="*/ 7327027 w 7327027"/>
              <a:gd name="connsiteY3" fmla="*/ 9825205 h 9829581"/>
              <a:gd name="connsiteX4" fmla="*/ 0 w 7327027"/>
              <a:gd name="connsiteY4" fmla="*/ 9829581 h 9829581"/>
              <a:gd name="connsiteX0" fmla="*/ 0 w 7327027"/>
              <a:gd name="connsiteY0" fmla="*/ 9829581 h 9829581"/>
              <a:gd name="connsiteX1" fmla="*/ 1040 w 7327027"/>
              <a:gd name="connsiteY1" fmla="*/ 0 h 9829581"/>
              <a:gd name="connsiteX2" fmla="*/ 812799 w 7327027"/>
              <a:gd name="connsiteY2" fmla="*/ 275733 h 9829581"/>
              <a:gd name="connsiteX3" fmla="*/ 7327027 w 7327027"/>
              <a:gd name="connsiteY3" fmla="*/ 9825205 h 9829581"/>
              <a:gd name="connsiteX4" fmla="*/ 0 w 7327027"/>
              <a:gd name="connsiteY4" fmla="*/ 9829581 h 9829581"/>
              <a:gd name="connsiteX0" fmla="*/ 0 w 812799"/>
              <a:gd name="connsiteY0" fmla="*/ 9829581 h 11603208"/>
              <a:gd name="connsiteX1" fmla="*/ 1040 w 812799"/>
              <a:gd name="connsiteY1" fmla="*/ 0 h 11603208"/>
              <a:gd name="connsiteX2" fmla="*/ 812799 w 812799"/>
              <a:gd name="connsiteY2" fmla="*/ 275733 h 11603208"/>
              <a:gd name="connsiteX3" fmla="*/ 773408 w 812799"/>
              <a:gd name="connsiteY3" fmla="*/ 11603208 h 11603208"/>
              <a:gd name="connsiteX4" fmla="*/ 0 w 812799"/>
              <a:gd name="connsiteY4" fmla="*/ 9829581 h 11603208"/>
              <a:gd name="connsiteX0" fmla="*/ 0 w 812798"/>
              <a:gd name="connsiteY0" fmla="*/ 11607584 h 11607584"/>
              <a:gd name="connsiteX1" fmla="*/ 1039 w 812798"/>
              <a:gd name="connsiteY1" fmla="*/ 0 h 11607584"/>
              <a:gd name="connsiteX2" fmla="*/ 812798 w 812798"/>
              <a:gd name="connsiteY2" fmla="*/ 275733 h 11607584"/>
              <a:gd name="connsiteX3" fmla="*/ 773407 w 812798"/>
              <a:gd name="connsiteY3" fmla="*/ 11603208 h 11607584"/>
              <a:gd name="connsiteX4" fmla="*/ 0 w 812798"/>
              <a:gd name="connsiteY4" fmla="*/ 11607584 h 11607584"/>
              <a:gd name="connsiteX0" fmla="*/ 0 w 841250"/>
              <a:gd name="connsiteY0" fmla="*/ 11607584 h 11615908"/>
              <a:gd name="connsiteX1" fmla="*/ 1039 w 841250"/>
              <a:gd name="connsiteY1" fmla="*/ 0 h 11615908"/>
              <a:gd name="connsiteX2" fmla="*/ 812798 w 841250"/>
              <a:gd name="connsiteY2" fmla="*/ 275733 h 11615908"/>
              <a:gd name="connsiteX3" fmla="*/ 841250 w 841250"/>
              <a:gd name="connsiteY3" fmla="*/ 11615908 h 11615908"/>
              <a:gd name="connsiteX4" fmla="*/ 0 w 841250"/>
              <a:gd name="connsiteY4" fmla="*/ 11607584 h 11615908"/>
              <a:gd name="connsiteX0" fmla="*/ 0 w 812798"/>
              <a:gd name="connsiteY0" fmla="*/ 11607584 h 11615911"/>
              <a:gd name="connsiteX1" fmla="*/ 1039 w 812798"/>
              <a:gd name="connsiteY1" fmla="*/ 0 h 11615911"/>
              <a:gd name="connsiteX2" fmla="*/ 812798 w 812798"/>
              <a:gd name="connsiteY2" fmla="*/ 275733 h 11615911"/>
              <a:gd name="connsiteX3" fmla="*/ 773408 w 812798"/>
              <a:gd name="connsiteY3" fmla="*/ 11615911 h 11615911"/>
              <a:gd name="connsiteX4" fmla="*/ 0 w 812798"/>
              <a:gd name="connsiteY4" fmla="*/ 11607584 h 11615911"/>
              <a:gd name="connsiteX0" fmla="*/ 0 w 814115"/>
              <a:gd name="connsiteY0" fmla="*/ 11607584 h 11628614"/>
              <a:gd name="connsiteX1" fmla="*/ 1039 w 814115"/>
              <a:gd name="connsiteY1" fmla="*/ 0 h 11628614"/>
              <a:gd name="connsiteX2" fmla="*/ 812798 w 814115"/>
              <a:gd name="connsiteY2" fmla="*/ 275733 h 11628614"/>
              <a:gd name="connsiteX3" fmla="*/ 814115 w 814115"/>
              <a:gd name="connsiteY3" fmla="*/ 11628614 h 11628614"/>
              <a:gd name="connsiteX4" fmla="*/ 0 w 814115"/>
              <a:gd name="connsiteY4" fmla="*/ 11607584 h 11628614"/>
              <a:gd name="connsiteX0" fmla="*/ 0 w 814114"/>
              <a:gd name="connsiteY0" fmla="*/ 11632987 h 11632987"/>
              <a:gd name="connsiteX1" fmla="*/ 1038 w 814114"/>
              <a:gd name="connsiteY1" fmla="*/ 0 h 11632987"/>
              <a:gd name="connsiteX2" fmla="*/ 812797 w 814114"/>
              <a:gd name="connsiteY2" fmla="*/ 275733 h 11632987"/>
              <a:gd name="connsiteX3" fmla="*/ 814114 w 814114"/>
              <a:gd name="connsiteY3" fmla="*/ 11628614 h 11632987"/>
              <a:gd name="connsiteX4" fmla="*/ 0 w 814114"/>
              <a:gd name="connsiteY4" fmla="*/ 11632987 h 11632987"/>
              <a:gd name="connsiteX0" fmla="*/ 0 w 814114"/>
              <a:gd name="connsiteY0" fmla="*/ 11632987 h 11632987"/>
              <a:gd name="connsiteX1" fmla="*/ 1038 w 814114"/>
              <a:gd name="connsiteY1" fmla="*/ 0 h 11632987"/>
              <a:gd name="connsiteX2" fmla="*/ 566698 w 814114"/>
              <a:gd name="connsiteY2" fmla="*/ 233850 h 11632987"/>
              <a:gd name="connsiteX3" fmla="*/ 814114 w 814114"/>
              <a:gd name="connsiteY3" fmla="*/ 11628614 h 11632987"/>
              <a:gd name="connsiteX4" fmla="*/ 0 w 814114"/>
              <a:gd name="connsiteY4" fmla="*/ 11632987 h 11632987"/>
              <a:gd name="connsiteX0" fmla="*/ 0 w 609639"/>
              <a:gd name="connsiteY0" fmla="*/ 11632987 h 11639249"/>
              <a:gd name="connsiteX1" fmla="*/ 1038 w 609639"/>
              <a:gd name="connsiteY1" fmla="*/ 0 h 11639249"/>
              <a:gd name="connsiteX2" fmla="*/ 566698 w 609639"/>
              <a:gd name="connsiteY2" fmla="*/ 233850 h 11639249"/>
              <a:gd name="connsiteX3" fmla="*/ 609639 w 609639"/>
              <a:gd name="connsiteY3" fmla="*/ 11639249 h 11639249"/>
              <a:gd name="connsiteX4" fmla="*/ 0 w 609639"/>
              <a:gd name="connsiteY4" fmla="*/ 11632987 h 11639249"/>
              <a:gd name="connsiteX0" fmla="*/ 0 w 566698"/>
              <a:gd name="connsiteY0" fmla="*/ 11632987 h 11639252"/>
              <a:gd name="connsiteX1" fmla="*/ 1038 w 566698"/>
              <a:gd name="connsiteY1" fmla="*/ 0 h 11639252"/>
              <a:gd name="connsiteX2" fmla="*/ 566698 w 566698"/>
              <a:gd name="connsiteY2" fmla="*/ 233850 h 11639252"/>
              <a:gd name="connsiteX3" fmla="*/ 507402 w 566698"/>
              <a:gd name="connsiteY3" fmla="*/ 11639252 h 11639252"/>
              <a:gd name="connsiteX4" fmla="*/ 0 w 566698"/>
              <a:gd name="connsiteY4" fmla="*/ 11632987 h 11639252"/>
              <a:gd name="connsiteX0" fmla="*/ 0 w 566698"/>
              <a:gd name="connsiteY0" fmla="*/ 11632987 h 11639252"/>
              <a:gd name="connsiteX1" fmla="*/ 1038 w 566698"/>
              <a:gd name="connsiteY1" fmla="*/ 0 h 11639252"/>
              <a:gd name="connsiteX2" fmla="*/ 566698 w 566698"/>
              <a:gd name="connsiteY2" fmla="*/ 233850 h 11639252"/>
              <a:gd name="connsiteX3" fmla="*/ 564201 w 566698"/>
              <a:gd name="connsiteY3" fmla="*/ 11639252 h 11639252"/>
              <a:gd name="connsiteX4" fmla="*/ 0 w 566698"/>
              <a:gd name="connsiteY4" fmla="*/ 11632987 h 1163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698" h="11639252">
                <a:moveTo>
                  <a:pt x="0" y="11632987"/>
                </a:moveTo>
                <a:cubicBezTo>
                  <a:pt x="347" y="7966993"/>
                  <a:pt x="691" y="3665994"/>
                  <a:pt x="1038" y="0"/>
                </a:cubicBezTo>
                <a:lnTo>
                  <a:pt x="566698" y="233850"/>
                </a:lnTo>
                <a:cubicBezTo>
                  <a:pt x="565866" y="4035651"/>
                  <a:pt x="565033" y="7837451"/>
                  <a:pt x="564201" y="11639252"/>
                </a:cubicBezTo>
                <a:lnTo>
                  <a:pt x="0" y="11632987"/>
                </a:lnTo>
                <a:close/>
              </a:path>
            </a:pathLst>
          </a:custGeom>
          <a:solidFill>
            <a:srgbClr val="1C3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E6A58CF-C3FD-B74C-985F-5FCC0C2ED73D}"/>
              </a:ext>
            </a:extLst>
          </p:cNvPr>
          <p:cNvSpPr txBox="1"/>
          <p:nvPr/>
        </p:nvSpPr>
        <p:spPr>
          <a:xfrm>
            <a:off x="852926" y="92398"/>
            <a:ext cx="10780061" cy="292388"/>
          </a:xfrm>
          <a:prstGeom prst="rect">
            <a:avLst/>
          </a:prstGeom>
          <a:noFill/>
        </p:spPr>
        <p:txBody>
          <a:bodyPr wrap="square" rtlCol="0">
            <a:spAutoFit/>
          </a:bodyPr>
          <a:lstStyle/>
          <a:p>
            <a:r>
              <a:rPr lang="en-GB" sz="1300" b="1" dirty="0">
                <a:solidFill>
                  <a:schemeClr val="bg1"/>
                </a:solidFill>
                <a:latin typeface="Arial" panose="020B0604020202020204" pitchFamily="34" charset="0"/>
                <a:cs typeface="Arial" panose="020B0604020202020204" pitchFamily="34" charset="0"/>
              </a:rPr>
              <a:t>Brokers’ Exposure to Professional Negligence Claims arising from the Coronavirus Pandemic – How to Support your Broker Network</a:t>
            </a:r>
            <a:endParaRPr lang="en-GB" sz="1300" dirty="0">
              <a:solidFill>
                <a:schemeClr val="bg1"/>
              </a:solidFill>
              <a:latin typeface="Arial" panose="020B0604020202020204" pitchFamily="34" charset="0"/>
              <a:cs typeface="Arial" panose="020B0604020202020204"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E1ADCE77-C874-7347-B4A9-2DCF7EF44C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32987" y="6339351"/>
            <a:ext cx="224852" cy="256974"/>
          </a:xfrm>
          <a:prstGeom prst="rect">
            <a:avLst/>
          </a:prstGeom>
        </p:spPr>
      </p:pic>
      <p:sp>
        <p:nvSpPr>
          <p:cNvPr id="11" name="TextBox 10">
            <a:extLst>
              <a:ext uri="{FF2B5EF4-FFF2-40B4-BE49-F238E27FC236}">
                <a16:creationId xmlns:a16="http://schemas.microsoft.com/office/drawing/2014/main" id="{2CAE700B-839A-4703-A970-20FBD37BEEEA}"/>
              </a:ext>
            </a:extLst>
          </p:cNvPr>
          <p:cNvSpPr txBox="1"/>
          <p:nvPr/>
        </p:nvSpPr>
        <p:spPr>
          <a:xfrm>
            <a:off x="569646" y="687401"/>
            <a:ext cx="8789152" cy="707886"/>
          </a:xfrm>
          <a:prstGeom prst="rect">
            <a:avLst/>
          </a:prstGeom>
          <a:noFill/>
        </p:spPr>
        <p:txBody>
          <a:bodyPr wrap="square" rtlCol="0">
            <a:spAutoFit/>
          </a:bodyPr>
          <a:lstStyle/>
          <a:p>
            <a:r>
              <a:rPr lang="en-GB" sz="2000" b="1" dirty="0">
                <a:solidFill>
                  <a:srgbClr val="548999"/>
                </a:solidFill>
                <a:latin typeface="Arial" panose="020B0604020202020204" pitchFamily="34" charset="0"/>
                <a:cs typeface="Arial" panose="020B0604020202020204" pitchFamily="34" charset="0"/>
              </a:rPr>
              <a:t>The End of Innocence – “There were three of us in this marriage”</a:t>
            </a:r>
            <a:br>
              <a:rPr lang="en-GB" sz="2000" b="1" dirty="0">
                <a:solidFill>
                  <a:srgbClr val="548999"/>
                </a:solidFill>
                <a:latin typeface="Arial" panose="020B0604020202020204" pitchFamily="34" charset="0"/>
                <a:cs typeface="Arial" panose="020B0604020202020204" pitchFamily="34" charset="0"/>
              </a:rPr>
            </a:br>
            <a:endParaRPr lang="en-US" sz="2000" b="1" dirty="0">
              <a:solidFill>
                <a:srgbClr val="548999"/>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0AA96423-F02F-4A21-81CD-AF5665B64EED}"/>
              </a:ext>
            </a:extLst>
          </p:cNvPr>
          <p:cNvSpPr txBox="1">
            <a:spLocks/>
          </p:cNvSpPr>
          <p:nvPr/>
        </p:nvSpPr>
        <p:spPr>
          <a:xfrm>
            <a:off x="569646" y="1545913"/>
            <a:ext cx="10515600" cy="46672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endParaRPr lang="en-GB" sz="2000" dirty="0">
              <a:solidFill>
                <a:srgbClr val="1C3B56"/>
              </a:solidFill>
              <a:latin typeface="Arial" panose="020B0604020202020204" pitchFamily="34" charset="0"/>
              <a:cs typeface="Arial" panose="020B0604020202020204" pitchFamily="34" charset="0"/>
            </a:endParaRPr>
          </a:p>
          <a:p>
            <a:pPr>
              <a:lnSpc>
                <a:spcPct val="80000"/>
              </a:lnSpc>
            </a:pPr>
            <a:r>
              <a:rPr lang="en-GB" sz="2000" dirty="0">
                <a:solidFill>
                  <a:srgbClr val="1C3B56"/>
                </a:solidFill>
                <a:latin typeface="Arial" panose="020B0604020202020204" pitchFamily="34" charset="0"/>
                <a:cs typeface="Arial" panose="020B0604020202020204" pitchFamily="34" charset="0"/>
              </a:rPr>
              <a:t>Simple: One Insurance Contract = Two Parties</a:t>
            </a:r>
          </a:p>
          <a:p>
            <a:pPr>
              <a:lnSpc>
                <a:spcPct val="80000"/>
              </a:lnSpc>
            </a:pPr>
            <a:r>
              <a:rPr lang="en-GB" sz="2000" dirty="0">
                <a:solidFill>
                  <a:srgbClr val="1C3B56"/>
                </a:solidFill>
                <a:latin typeface="Arial" panose="020B0604020202020204" pitchFamily="34" charset="0"/>
                <a:cs typeface="Arial" panose="020B0604020202020204" pitchFamily="34" charset="0"/>
              </a:rPr>
              <a:t>Harder:  + Intermediary = Three Parties</a:t>
            </a:r>
          </a:p>
          <a:p>
            <a:pPr>
              <a:lnSpc>
                <a:spcPct val="80000"/>
              </a:lnSpc>
            </a:pPr>
            <a:endParaRPr lang="en-GB" sz="2000" dirty="0">
              <a:solidFill>
                <a:srgbClr val="1C3B56"/>
              </a:solidFill>
              <a:latin typeface="Arial" panose="020B0604020202020204" pitchFamily="34" charset="0"/>
              <a:cs typeface="Arial" panose="020B0604020202020204" pitchFamily="34" charset="0"/>
            </a:endParaRPr>
          </a:p>
          <a:p>
            <a:pPr marL="0" indent="0">
              <a:lnSpc>
                <a:spcPct val="80000"/>
              </a:lnSpc>
              <a:buFont typeface="Arial" panose="020B0604020202020204" pitchFamily="34" charset="0"/>
              <a:buNone/>
            </a:pPr>
            <a:r>
              <a:rPr lang="en-GB" sz="2000" dirty="0">
                <a:solidFill>
                  <a:srgbClr val="1C3B56"/>
                </a:solidFill>
                <a:latin typeface="Arial" panose="020B0604020202020204" pitchFamily="34" charset="0"/>
                <a:cs typeface="Arial" panose="020B0604020202020204" pitchFamily="34" charset="0"/>
              </a:rPr>
              <a:t>The kinds of 3</a:t>
            </a:r>
            <a:r>
              <a:rPr lang="en-GB" sz="2000" baseline="30000" dirty="0">
                <a:solidFill>
                  <a:srgbClr val="1C3B56"/>
                </a:solidFill>
                <a:latin typeface="Arial" panose="020B0604020202020204" pitchFamily="34" charset="0"/>
                <a:cs typeface="Arial" panose="020B0604020202020204" pitchFamily="34" charset="0"/>
              </a:rPr>
              <a:t>rd</a:t>
            </a:r>
            <a:r>
              <a:rPr lang="en-GB" sz="2000" dirty="0">
                <a:solidFill>
                  <a:srgbClr val="1C3B56"/>
                </a:solidFill>
                <a:latin typeface="Arial" panose="020B0604020202020204" pitchFamily="34" charset="0"/>
                <a:cs typeface="Arial" panose="020B0604020202020204" pitchFamily="34" charset="0"/>
              </a:rPr>
              <a:t> wheel relationship might be as:</a:t>
            </a:r>
          </a:p>
          <a:p>
            <a:pPr marL="514350" indent="-514350">
              <a:lnSpc>
                <a:spcPct val="80000"/>
              </a:lnSpc>
              <a:buFont typeface="+mj-lt"/>
              <a:buAutoNum type="romanLcPeriod"/>
            </a:pPr>
            <a:r>
              <a:rPr lang="en-GB" sz="2000" dirty="0">
                <a:solidFill>
                  <a:srgbClr val="1C3B56"/>
                </a:solidFill>
                <a:latin typeface="Arial" panose="020B0604020202020204" pitchFamily="34" charset="0"/>
                <a:cs typeface="Arial" panose="020B0604020202020204" pitchFamily="34" charset="0"/>
              </a:rPr>
              <a:t>A contractor providing insurance related services,</a:t>
            </a:r>
          </a:p>
          <a:p>
            <a:pPr marL="514350" indent="-514350">
              <a:lnSpc>
                <a:spcPct val="80000"/>
              </a:lnSpc>
              <a:buFont typeface="+mj-lt"/>
              <a:buAutoNum type="romanLcPeriod"/>
            </a:pPr>
            <a:r>
              <a:rPr lang="en-GB" sz="2000" dirty="0">
                <a:solidFill>
                  <a:srgbClr val="1C3B56"/>
                </a:solidFill>
                <a:latin typeface="Arial" panose="020B0604020202020204" pitchFamily="34" charset="0"/>
                <a:cs typeface="Arial" panose="020B0604020202020204" pitchFamily="34" charset="0"/>
              </a:rPr>
              <a:t>An agent,</a:t>
            </a:r>
          </a:p>
          <a:p>
            <a:pPr marL="514350" indent="-514350">
              <a:lnSpc>
                <a:spcPct val="80000"/>
              </a:lnSpc>
              <a:buFont typeface="+mj-lt"/>
              <a:buAutoNum type="romanLcPeriod"/>
            </a:pPr>
            <a:r>
              <a:rPr lang="en-GB" sz="2000" dirty="0">
                <a:solidFill>
                  <a:srgbClr val="1C3B56"/>
                </a:solidFill>
                <a:latin typeface="Arial" panose="020B0604020202020204" pitchFamily="34" charset="0"/>
                <a:cs typeface="Arial" panose="020B0604020202020204" pitchFamily="34" charset="0"/>
              </a:rPr>
              <a:t>A professional adviser having expertise in insurance,</a:t>
            </a:r>
          </a:p>
          <a:p>
            <a:pPr marL="514350" indent="-514350">
              <a:lnSpc>
                <a:spcPct val="80000"/>
              </a:lnSpc>
              <a:buFont typeface="+mj-lt"/>
              <a:buAutoNum type="romanLcPeriod"/>
            </a:pPr>
            <a:r>
              <a:rPr lang="en-GB" sz="2000" dirty="0">
                <a:solidFill>
                  <a:srgbClr val="1C3B56"/>
                </a:solidFill>
                <a:latin typeface="Arial" panose="020B0604020202020204" pitchFamily="34" charset="0"/>
                <a:cs typeface="Arial" panose="020B0604020202020204" pitchFamily="34" charset="0"/>
              </a:rPr>
              <a:t>A regulated intermediary (under the Insurance: Conduct of Business sourcebook under the oversight of the FCA) and under the Code of Conduct of the Insurance Brokers Registration Council; and</a:t>
            </a:r>
          </a:p>
          <a:p>
            <a:pPr marL="514350" indent="-514350">
              <a:lnSpc>
                <a:spcPct val="80000"/>
              </a:lnSpc>
              <a:buFont typeface="+mj-lt"/>
              <a:buAutoNum type="romanLcPeriod"/>
            </a:pPr>
            <a:r>
              <a:rPr lang="en-GB" sz="2000" dirty="0">
                <a:solidFill>
                  <a:srgbClr val="1C3B56"/>
                </a:solidFill>
                <a:latin typeface="Arial" panose="020B0604020202020204" pitchFamily="34" charset="0"/>
                <a:cs typeface="Arial" panose="020B0604020202020204" pitchFamily="34" charset="0"/>
              </a:rPr>
              <a:t>As a data holder (GDPR)                                    </a:t>
            </a:r>
            <a:r>
              <a:rPr lang="en-GB" sz="2000" b="1" dirty="0">
                <a:solidFill>
                  <a:srgbClr val="1C3B56"/>
                </a:solidFill>
                <a:latin typeface="Arial" panose="020B0604020202020204" pitchFamily="34" charset="0"/>
                <a:cs typeface="Arial" panose="020B0604020202020204" pitchFamily="34" charset="0"/>
              </a:rPr>
              <a:t>       </a:t>
            </a:r>
            <a:r>
              <a:rPr lang="en-GB" sz="2000" b="1" dirty="0">
                <a:solidFill>
                  <a:srgbClr val="548999"/>
                </a:solidFill>
                <a:latin typeface="Arial" panose="020B0604020202020204" pitchFamily="34" charset="0"/>
                <a:cs typeface="Arial" panose="020B0604020202020204" pitchFamily="34" charset="0"/>
              </a:rPr>
              <a:t>…so, it was a bit crowded</a:t>
            </a:r>
            <a:r>
              <a:rPr lang="en-GB" sz="2000" dirty="0">
                <a:solidFill>
                  <a:srgbClr val="548999"/>
                </a:solidFill>
                <a:latin typeface="Arial" panose="020B0604020202020204" pitchFamily="34" charset="0"/>
                <a:cs typeface="Arial" panose="020B0604020202020204" pitchFamily="34" charset="0"/>
              </a:rPr>
              <a:t>”.</a:t>
            </a:r>
          </a:p>
          <a:p>
            <a:pPr>
              <a:lnSpc>
                <a:spcPct val="80000"/>
              </a:lnSpc>
            </a:pPr>
            <a:endParaRPr lang="en-GB" sz="2400" dirty="0"/>
          </a:p>
        </p:txBody>
      </p:sp>
    </p:spTree>
    <p:extLst>
      <p:ext uri="{BB962C8B-B14F-4D97-AF65-F5344CB8AC3E}">
        <p14:creationId xmlns:p14="http://schemas.microsoft.com/office/powerpoint/2010/main" val="388067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par>
                          <p:cTn id="21" fill="hold">
                            <p:stCondLst>
                              <p:cond delay="2000"/>
                            </p:stCondLst>
                            <p:childTnLst>
                              <p:par>
                                <p:cTn id="22" presetID="10" presetClass="entr" presetSubtype="0" fill="hold" grpId="1"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 grpId="0" animBg="1"/>
      <p:bldP spid="3"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56CDD3-9AEE-3C4B-9D75-10DF72331694}"/>
              </a:ext>
            </a:extLst>
          </p:cNvPr>
          <p:cNvSpPr/>
          <p:nvPr/>
        </p:nvSpPr>
        <p:spPr>
          <a:xfrm>
            <a:off x="0" y="1193517"/>
            <a:ext cx="12192000" cy="5009050"/>
          </a:xfrm>
          <a:prstGeom prst="rect">
            <a:avLst/>
          </a:prstGeom>
          <a:solidFill>
            <a:srgbClr val="B6B39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711200" indent="-1714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711200" indent="-1714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711200" indent="-1714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711200" indent="-1714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711200" indent="-1714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2400" b="1" dirty="0">
              <a:solidFill>
                <a:srgbClr val="548999"/>
              </a:solidFill>
              <a:latin typeface="Arial" panose="020B0604020202020204" pitchFamily="34" charset="0"/>
              <a:cs typeface="Arial" panose="020B0604020202020204" pitchFamily="34" charset="0"/>
            </a:endParaRPr>
          </a:p>
          <a:p>
            <a:pPr marL="539750">
              <a:tabLst>
                <a:tab pos="627063" algn="l"/>
              </a:tabLst>
            </a:pPr>
            <a:endParaRPr lang="en-GB" b="1" dirty="0">
              <a:solidFill>
                <a:srgbClr val="548999"/>
              </a:solidFill>
              <a:latin typeface="Arial" panose="020B0604020202020204" pitchFamily="34" charset="0"/>
              <a:cs typeface="Arial" panose="020B0604020202020204" pitchFamily="34" charset="0"/>
            </a:endParaRPr>
          </a:p>
          <a:p>
            <a:pPr marL="539750">
              <a:tabLst>
                <a:tab pos="627063" algn="l"/>
              </a:tabLst>
            </a:pPr>
            <a:endParaRPr lang="en-GB" b="1" dirty="0">
              <a:solidFill>
                <a:srgbClr val="548999"/>
              </a:solidFill>
              <a:latin typeface="Arial" panose="020B0604020202020204" pitchFamily="34" charset="0"/>
              <a:cs typeface="Arial" panose="020B0604020202020204" pitchFamily="34" charset="0"/>
            </a:endParaRPr>
          </a:p>
          <a:p>
            <a:pPr marL="539750">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i="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dirty="0">
              <a:solidFill>
                <a:srgbClr val="1C3B56"/>
              </a:solidFill>
              <a:latin typeface="Arial" panose="020B0604020202020204" pitchFamily="34" charset="0"/>
              <a:cs typeface="Arial" panose="020B0604020202020204" pitchFamily="34" charset="0"/>
            </a:endParaRPr>
          </a:p>
          <a:p>
            <a:pPr marL="825500" indent="-2857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825500" indent="-2857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825500" indent="-2857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711200" indent="-171450">
              <a:buFont typeface="Arial" panose="020B0604020202020204" pitchFamily="34" charset="0"/>
              <a:buChar char="•"/>
              <a:tabLst>
                <a:tab pos="627063" algn="l"/>
              </a:tabLst>
            </a:pPr>
            <a:endParaRPr lang="en-GB" sz="1200" b="1" i="1" dirty="0">
              <a:solidFill>
                <a:srgbClr val="1C3B56"/>
              </a:solidFill>
              <a:latin typeface="Arial" panose="020B0604020202020204" pitchFamily="34" charset="0"/>
              <a:cs typeface="Arial" panose="020B0604020202020204" pitchFamily="34" charset="0"/>
            </a:endParaRPr>
          </a:p>
          <a:p>
            <a:pPr marL="798513"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627063"/>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N </a:t>
            </a:r>
          </a:p>
        </p:txBody>
      </p:sp>
      <p:sp>
        <p:nvSpPr>
          <p:cNvPr id="2" name="Snip Single Corner of Rectangle 14">
            <a:extLst>
              <a:ext uri="{FF2B5EF4-FFF2-40B4-BE49-F238E27FC236}">
                <a16:creationId xmlns:a16="http://schemas.microsoft.com/office/drawing/2014/main" id="{6926DB00-B2EC-6146-A889-DAE9F89B47B4}"/>
              </a:ext>
            </a:extLst>
          </p:cNvPr>
          <p:cNvSpPr/>
          <p:nvPr/>
        </p:nvSpPr>
        <p:spPr>
          <a:xfrm rot="16200000">
            <a:off x="6124061" y="-5563268"/>
            <a:ext cx="530422" cy="11639252"/>
          </a:xfrm>
          <a:custGeom>
            <a:avLst/>
            <a:gdLst>
              <a:gd name="connsiteX0" fmla="*/ 0 w 6348249"/>
              <a:gd name="connsiteY0" fmla="*/ 0 h 5669237"/>
              <a:gd name="connsiteX1" fmla="*/ 5403357 w 6348249"/>
              <a:gd name="connsiteY1" fmla="*/ 0 h 5669237"/>
              <a:gd name="connsiteX2" fmla="*/ 6348249 w 6348249"/>
              <a:gd name="connsiteY2" fmla="*/ 944892 h 5669237"/>
              <a:gd name="connsiteX3" fmla="*/ 6348249 w 6348249"/>
              <a:gd name="connsiteY3" fmla="*/ 5669237 h 5669237"/>
              <a:gd name="connsiteX4" fmla="*/ 0 w 6348249"/>
              <a:gd name="connsiteY4" fmla="*/ 5669237 h 5669237"/>
              <a:gd name="connsiteX5" fmla="*/ 0 w 6348249"/>
              <a:gd name="connsiteY5" fmla="*/ 0 h 5669237"/>
              <a:gd name="connsiteX0" fmla="*/ 534988 w 6883237"/>
              <a:gd name="connsiteY0" fmla="*/ 1755227 h 7424464"/>
              <a:gd name="connsiteX1" fmla="*/ 0 w 6883237"/>
              <a:gd name="connsiteY1" fmla="*/ 0 h 7424464"/>
              <a:gd name="connsiteX2" fmla="*/ 6883237 w 6883237"/>
              <a:gd name="connsiteY2" fmla="*/ 2700119 h 7424464"/>
              <a:gd name="connsiteX3" fmla="*/ 6883237 w 6883237"/>
              <a:gd name="connsiteY3" fmla="*/ 7424464 h 7424464"/>
              <a:gd name="connsiteX4" fmla="*/ 534988 w 6883237"/>
              <a:gd name="connsiteY4" fmla="*/ 7424464 h 7424464"/>
              <a:gd name="connsiteX5" fmla="*/ 534988 w 6883237"/>
              <a:gd name="connsiteY5" fmla="*/ 1755227 h 7424464"/>
              <a:gd name="connsiteX0" fmla="*/ 534988 w 7324673"/>
              <a:gd name="connsiteY0" fmla="*/ 1755227 h 7424464"/>
              <a:gd name="connsiteX1" fmla="*/ 0 w 7324673"/>
              <a:gd name="connsiteY1" fmla="*/ 0 h 7424464"/>
              <a:gd name="connsiteX2" fmla="*/ 7324673 w 7324673"/>
              <a:gd name="connsiteY2" fmla="*/ 2510933 h 7424464"/>
              <a:gd name="connsiteX3" fmla="*/ 6883237 w 7324673"/>
              <a:gd name="connsiteY3" fmla="*/ 7424464 h 7424464"/>
              <a:gd name="connsiteX4" fmla="*/ 534988 w 7324673"/>
              <a:gd name="connsiteY4" fmla="*/ 7424464 h 7424464"/>
              <a:gd name="connsiteX5" fmla="*/ 534988 w 7324673"/>
              <a:gd name="connsiteY5" fmla="*/ 1755227 h 7424464"/>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534988 w 7324673"/>
              <a:gd name="connsiteY4" fmla="*/ 7424464 h 11019002"/>
              <a:gd name="connsiteX5" fmla="*/ 534988 w 7324673"/>
              <a:gd name="connsiteY5" fmla="*/ 1755227 h 11019002"/>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5" fmla="*/ 534988 w 7324673"/>
              <a:gd name="connsiteY5" fmla="*/ 1755227 h 11019002"/>
              <a:gd name="connsiteX0" fmla="*/ 83043 w 7324673"/>
              <a:gd name="connsiteY0" fmla="*/ 10997981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0" fmla="*/ 0 w 7325713"/>
              <a:gd name="connsiteY0" fmla="*/ 10997981 h 11019002"/>
              <a:gd name="connsiteX1" fmla="*/ 1040 w 7325713"/>
              <a:gd name="connsiteY1" fmla="*/ 0 h 11019002"/>
              <a:gd name="connsiteX2" fmla="*/ 7325713 w 7325713"/>
              <a:gd name="connsiteY2" fmla="*/ 2510933 h 11019002"/>
              <a:gd name="connsiteX3" fmla="*/ 7136525 w 7325713"/>
              <a:gd name="connsiteY3" fmla="*/ 11019002 h 11019002"/>
              <a:gd name="connsiteX4" fmla="*/ 0 w 7325713"/>
              <a:gd name="connsiteY4" fmla="*/ 10997981 h 11019002"/>
              <a:gd name="connsiteX0" fmla="*/ 0 w 7327027"/>
              <a:gd name="connsiteY0" fmla="*/ 10997981 h 11019005"/>
              <a:gd name="connsiteX1" fmla="*/ 1040 w 7327027"/>
              <a:gd name="connsiteY1" fmla="*/ 0 h 11019005"/>
              <a:gd name="connsiteX2" fmla="*/ 7325713 w 7327027"/>
              <a:gd name="connsiteY2" fmla="*/ 2510933 h 11019005"/>
              <a:gd name="connsiteX3" fmla="*/ 7327027 w 7327027"/>
              <a:gd name="connsiteY3" fmla="*/ 11019005 h 11019005"/>
              <a:gd name="connsiteX4" fmla="*/ 0 w 7327027"/>
              <a:gd name="connsiteY4" fmla="*/ 10997981 h 11019005"/>
              <a:gd name="connsiteX0" fmla="*/ 0 w 7325713"/>
              <a:gd name="connsiteY0" fmla="*/ 10997981 h 10997981"/>
              <a:gd name="connsiteX1" fmla="*/ 1040 w 7325713"/>
              <a:gd name="connsiteY1" fmla="*/ 0 h 10997981"/>
              <a:gd name="connsiteX2" fmla="*/ 7325713 w 7325713"/>
              <a:gd name="connsiteY2" fmla="*/ 2510933 h 10997981"/>
              <a:gd name="connsiteX3" fmla="*/ 7250827 w 7325713"/>
              <a:gd name="connsiteY3" fmla="*/ 9406105 h 10997981"/>
              <a:gd name="connsiteX4" fmla="*/ 0 w 7325713"/>
              <a:gd name="connsiteY4" fmla="*/ 10997981 h 10997981"/>
              <a:gd name="connsiteX0" fmla="*/ 0 w 7327027"/>
              <a:gd name="connsiteY0" fmla="*/ 10997981 h 10997981"/>
              <a:gd name="connsiteX1" fmla="*/ 1040 w 7327027"/>
              <a:gd name="connsiteY1" fmla="*/ 0 h 10997981"/>
              <a:gd name="connsiteX2" fmla="*/ 7325713 w 7327027"/>
              <a:gd name="connsiteY2" fmla="*/ 2510933 h 10997981"/>
              <a:gd name="connsiteX3" fmla="*/ 7327027 w 7327027"/>
              <a:gd name="connsiteY3" fmla="*/ 9825205 h 10997981"/>
              <a:gd name="connsiteX4" fmla="*/ 0 w 7327027"/>
              <a:gd name="connsiteY4" fmla="*/ 10997981 h 10997981"/>
              <a:gd name="connsiteX0" fmla="*/ 100561 w 7325988"/>
              <a:gd name="connsiteY0" fmla="*/ 9524781 h 9825205"/>
              <a:gd name="connsiteX1" fmla="*/ 1 w 7325988"/>
              <a:gd name="connsiteY1" fmla="*/ 0 h 9825205"/>
              <a:gd name="connsiteX2" fmla="*/ 7324674 w 7325988"/>
              <a:gd name="connsiteY2" fmla="*/ 2510933 h 9825205"/>
              <a:gd name="connsiteX3" fmla="*/ 7325988 w 7325988"/>
              <a:gd name="connsiteY3" fmla="*/ 9825205 h 9825205"/>
              <a:gd name="connsiteX4" fmla="*/ 100561 w 7325988"/>
              <a:gd name="connsiteY4" fmla="*/ 9524781 h 9825205"/>
              <a:gd name="connsiteX0" fmla="*/ 0 w 7327027"/>
              <a:gd name="connsiteY0" fmla="*/ 9829581 h 9829581"/>
              <a:gd name="connsiteX1" fmla="*/ 1040 w 7327027"/>
              <a:gd name="connsiteY1" fmla="*/ 0 h 9829581"/>
              <a:gd name="connsiteX2" fmla="*/ 7325713 w 7327027"/>
              <a:gd name="connsiteY2" fmla="*/ 2510933 h 9829581"/>
              <a:gd name="connsiteX3" fmla="*/ 7327027 w 7327027"/>
              <a:gd name="connsiteY3" fmla="*/ 9825205 h 9829581"/>
              <a:gd name="connsiteX4" fmla="*/ 0 w 7327027"/>
              <a:gd name="connsiteY4" fmla="*/ 9829581 h 9829581"/>
              <a:gd name="connsiteX0" fmla="*/ 0 w 7327027"/>
              <a:gd name="connsiteY0" fmla="*/ 9829581 h 9829581"/>
              <a:gd name="connsiteX1" fmla="*/ 1040 w 7327027"/>
              <a:gd name="connsiteY1" fmla="*/ 0 h 9829581"/>
              <a:gd name="connsiteX2" fmla="*/ 812799 w 7327027"/>
              <a:gd name="connsiteY2" fmla="*/ 275733 h 9829581"/>
              <a:gd name="connsiteX3" fmla="*/ 7327027 w 7327027"/>
              <a:gd name="connsiteY3" fmla="*/ 9825205 h 9829581"/>
              <a:gd name="connsiteX4" fmla="*/ 0 w 7327027"/>
              <a:gd name="connsiteY4" fmla="*/ 9829581 h 9829581"/>
              <a:gd name="connsiteX0" fmla="*/ 0 w 812799"/>
              <a:gd name="connsiteY0" fmla="*/ 9829581 h 11603208"/>
              <a:gd name="connsiteX1" fmla="*/ 1040 w 812799"/>
              <a:gd name="connsiteY1" fmla="*/ 0 h 11603208"/>
              <a:gd name="connsiteX2" fmla="*/ 812799 w 812799"/>
              <a:gd name="connsiteY2" fmla="*/ 275733 h 11603208"/>
              <a:gd name="connsiteX3" fmla="*/ 773408 w 812799"/>
              <a:gd name="connsiteY3" fmla="*/ 11603208 h 11603208"/>
              <a:gd name="connsiteX4" fmla="*/ 0 w 812799"/>
              <a:gd name="connsiteY4" fmla="*/ 9829581 h 11603208"/>
              <a:gd name="connsiteX0" fmla="*/ 0 w 812798"/>
              <a:gd name="connsiteY0" fmla="*/ 11607584 h 11607584"/>
              <a:gd name="connsiteX1" fmla="*/ 1039 w 812798"/>
              <a:gd name="connsiteY1" fmla="*/ 0 h 11607584"/>
              <a:gd name="connsiteX2" fmla="*/ 812798 w 812798"/>
              <a:gd name="connsiteY2" fmla="*/ 275733 h 11607584"/>
              <a:gd name="connsiteX3" fmla="*/ 773407 w 812798"/>
              <a:gd name="connsiteY3" fmla="*/ 11603208 h 11607584"/>
              <a:gd name="connsiteX4" fmla="*/ 0 w 812798"/>
              <a:gd name="connsiteY4" fmla="*/ 11607584 h 11607584"/>
              <a:gd name="connsiteX0" fmla="*/ 0 w 841250"/>
              <a:gd name="connsiteY0" fmla="*/ 11607584 h 11615908"/>
              <a:gd name="connsiteX1" fmla="*/ 1039 w 841250"/>
              <a:gd name="connsiteY1" fmla="*/ 0 h 11615908"/>
              <a:gd name="connsiteX2" fmla="*/ 812798 w 841250"/>
              <a:gd name="connsiteY2" fmla="*/ 275733 h 11615908"/>
              <a:gd name="connsiteX3" fmla="*/ 841250 w 841250"/>
              <a:gd name="connsiteY3" fmla="*/ 11615908 h 11615908"/>
              <a:gd name="connsiteX4" fmla="*/ 0 w 841250"/>
              <a:gd name="connsiteY4" fmla="*/ 11607584 h 11615908"/>
              <a:gd name="connsiteX0" fmla="*/ 0 w 812798"/>
              <a:gd name="connsiteY0" fmla="*/ 11607584 h 11615911"/>
              <a:gd name="connsiteX1" fmla="*/ 1039 w 812798"/>
              <a:gd name="connsiteY1" fmla="*/ 0 h 11615911"/>
              <a:gd name="connsiteX2" fmla="*/ 812798 w 812798"/>
              <a:gd name="connsiteY2" fmla="*/ 275733 h 11615911"/>
              <a:gd name="connsiteX3" fmla="*/ 773408 w 812798"/>
              <a:gd name="connsiteY3" fmla="*/ 11615911 h 11615911"/>
              <a:gd name="connsiteX4" fmla="*/ 0 w 812798"/>
              <a:gd name="connsiteY4" fmla="*/ 11607584 h 11615911"/>
              <a:gd name="connsiteX0" fmla="*/ 0 w 814115"/>
              <a:gd name="connsiteY0" fmla="*/ 11607584 h 11628614"/>
              <a:gd name="connsiteX1" fmla="*/ 1039 w 814115"/>
              <a:gd name="connsiteY1" fmla="*/ 0 h 11628614"/>
              <a:gd name="connsiteX2" fmla="*/ 812798 w 814115"/>
              <a:gd name="connsiteY2" fmla="*/ 275733 h 11628614"/>
              <a:gd name="connsiteX3" fmla="*/ 814115 w 814115"/>
              <a:gd name="connsiteY3" fmla="*/ 11628614 h 11628614"/>
              <a:gd name="connsiteX4" fmla="*/ 0 w 814115"/>
              <a:gd name="connsiteY4" fmla="*/ 11607584 h 11628614"/>
              <a:gd name="connsiteX0" fmla="*/ 0 w 814114"/>
              <a:gd name="connsiteY0" fmla="*/ 11632987 h 11632987"/>
              <a:gd name="connsiteX1" fmla="*/ 1038 w 814114"/>
              <a:gd name="connsiteY1" fmla="*/ 0 h 11632987"/>
              <a:gd name="connsiteX2" fmla="*/ 812797 w 814114"/>
              <a:gd name="connsiteY2" fmla="*/ 275733 h 11632987"/>
              <a:gd name="connsiteX3" fmla="*/ 814114 w 814114"/>
              <a:gd name="connsiteY3" fmla="*/ 11628614 h 11632987"/>
              <a:gd name="connsiteX4" fmla="*/ 0 w 814114"/>
              <a:gd name="connsiteY4" fmla="*/ 11632987 h 11632987"/>
              <a:gd name="connsiteX0" fmla="*/ 0 w 814114"/>
              <a:gd name="connsiteY0" fmla="*/ 11632987 h 11632987"/>
              <a:gd name="connsiteX1" fmla="*/ 1038 w 814114"/>
              <a:gd name="connsiteY1" fmla="*/ 0 h 11632987"/>
              <a:gd name="connsiteX2" fmla="*/ 566698 w 814114"/>
              <a:gd name="connsiteY2" fmla="*/ 233850 h 11632987"/>
              <a:gd name="connsiteX3" fmla="*/ 814114 w 814114"/>
              <a:gd name="connsiteY3" fmla="*/ 11628614 h 11632987"/>
              <a:gd name="connsiteX4" fmla="*/ 0 w 814114"/>
              <a:gd name="connsiteY4" fmla="*/ 11632987 h 11632987"/>
              <a:gd name="connsiteX0" fmla="*/ 0 w 609639"/>
              <a:gd name="connsiteY0" fmla="*/ 11632987 h 11639249"/>
              <a:gd name="connsiteX1" fmla="*/ 1038 w 609639"/>
              <a:gd name="connsiteY1" fmla="*/ 0 h 11639249"/>
              <a:gd name="connsiteX2" fmla="*/ 566698 w 609639"/>
              <a:gd name="connsiteY2" fmla="*/ 233850 h 11639249"/>
              <a:gd name="connsiteX3" fmla="*/ 609639 w 609639"/>
              <a:gd name="connsiteY3" fmla="*/ 11639249 h 11639249"/>
              <a:gd name="connsiteX4" fmla="*/ 0 w 609639"/>
              <a:gd name="connsiteY4" fmla="*/ 11632987 h 11639249"/>
              <a:gd name="connsiteX0" fmla="*/ 0 w 566698"/>
              <a:gd name="connsiteY0" fmla="*/ 11632987 h 11639252"/>
              <a:gd name="connsiteX1" fmla="*/ 1038 w 566698"/>
              <a:gd name="connsiteY1" fmla="*/ 0 h 11639252"/>
              <a:gd name="connsiteX2" fmla="*/ 566698 w 566698"/>
              <a:gd name="connsiteY2" fmla="*/ 233850 h 11639252"/>
              <a:gd name="connsiteX3" fmla="*/ 507402 w 566698"/>
              <a:gd name="connsiteY3" fmla="*/ 11639252 h 11639252"/>
              <a:gd name="connsiteX4" fmla="*/ 0 w 566698"/>
              <a:gd name="connsiteY4" fmla="*/ 11632987 h 11639252"/>
              <a:gd name="connsiteX0" fmla="*/ 0 w 566698"/>
              <a:gd name="connsiteY0" fmla="*/ 11632987 h 11639252"/>
              <a:gd name="connsiteX1" fmla="*/ 1038 w 566698"/>
              <a:gd name="connsiteY1" fmla="*/ 0 h 11639252"/>
              <a:gd name="connsiteX2" fmla="*/ 566698 w 566698"/>
              <a:gd name="connsiteY2" fmla="*/ 233850 h 11639252"/>
              <a:gd name="connsiteX3" fmla="*/ 564201 w 566698"/>
              <a:gd name="connsiteY3" fmla="*/ 11639252 h 11639252"/>
              <a:gd name="connsiteX4" fmla="*/ 0 w 566698"/>
              <a:gd name="connsiteY4" fmla="*/ 11632987 h 1163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698" h="11639252">
                <a:moveTo>
                  <a:pt x="0" y="11632987"/>
                </a:moveTo>
                <a:cubicBezTo>
                  <a:pt x="347" y="7966993"/>
                  <a:pt x="691" y="3665994"/>
                  <a:pt x="1038" y="0"/>
                </a:cubicBezTo>
                <a:lnTo>
                  <a:pt x="566698" y="233850"/>
                </a:lnTo>
                <a:cubicBezTo>
                  <a:pt x="565866" y="4035651"/>
                  <a:pt x="565033" y="7837451"/>
                  <a:pt x="564201" y="11639252"/>
                </a:cubicBezTo>
                <a:lnTo>
                  <a:pt x="0" y="11632987"/>
                </a:lnTo>
                <a:close/>
              </a:path>
            </a:pathLst>
          </a:custGeom>
          <a:solidFill>
            <a:srgbClr val="1C3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E6A58CF-C3FD-B74C-985F-5FCC0C2ED73D}"/>
              </a:ext>
            </a:extLst>
          </p:cNvPr>
          <p:cNvSpPr txBox="1"/>
          <p:nvPr/>
        </p:nvSpPr>
        <p:spPr>
          <a:xfrm>
            <a:off x="852926" y="92398"/>
            <a:ext cx="10780061" cy="292388"/>
          </a:xfrm>
          <a:prstGeom prst="rect">
            <a:avLst/>
          </a:prstGeom>
          <a:noFill/>
        </p:spPr>
        <p:txBody>
          <a:bodyPr wrap="square" rtlCol="0">
            <a:spAutoFit/>
          </a:bodyPr>
          <a:lstStyle/>
          <a:p>
            <a:r>
              <a:rPr lang="en-GB" sz="1300" b="1" dirty="0">
                <a:solidFill>
                  <a:schemeClr val="bg1"/>
                </a:solidFill>
                <a:latin typeface="Arial" panose="020B0604020202020204" pitchFamily="34" charset="0"/>
                <a:cs typeface="Arial" panose="020B0604020202020204" pitchFamily="34" charset="0"/>
              </a:rPr>
              <a:t>Brokers’ Exposure to Professional Negligence Claims arising from the Coronavirus Pandemic – How to Support your Broker Network</a:t>
            </a:r>
            <a:endParaRPr lang="en-GB" sz="1300" dirty="0">
              <a:solidFill>
                <a:schemeClr val="bg1"/>
              </a:solidFill>
              <a:latin typeface="Arial" panose="020B0604020202020204" pitchFamily="34" charset="0"/>
              <a:cs typeface="Arial" panose="020B0604020202020204"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E1ADCE77-C874-7347-B4A9-2DCF7EF44C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32987" y="6339351"/>
            <a:ext cx="224852" cy="256974"/>
          </a:xfrm>
          <a:prstGeom prst="rect">
            <a:avLst/>
          </a:prstGeom>
        </p:spPr>
      </p:pic>
      <p:sp>
        <p:nvSpPr>
          <p:cNvPr id="11" name="TextBox 10">
            <a:extLst>
              <a:ext uri="{FF2B5EF4-FFF2-40B4-BE49-F238E27FC236}">
                <a16:creationId xmlns:a16="http://schemas.microsoft.com/office/drawing/2014/main" id="{2CAE700B-839A-4703-A970-20FBD37BEEEA}"/>
              </a:ext>
            </a:extLst>
          </p:cNvPr>
          <p:cNvSpPr txBox="1"/>
          <p:nvPr/>
        </p:nvSpPr>
        <p:spPr>
          <a:xfrm>
            <a:off x="569646" y="687401"/>
            <a:ext cx="8789152" cy="523220"/>
          </a:xfrm>
          <a:prstGeom prst="rect">
            <a:avLst/>
          </a:prstGeom>
          <a:noFill/>
        </p:spPr>
        <p:txBody>
          <a:bodyPr wrap="square" rtlCol="0">
            <a:spAutoFit/>
          </a:bodyPr>
          <a:lstStyle/>
          <a:p>
            <a:r>
              <a:rPr lang="en-GB" sz="2800" b="1" dirty="0">
                <a:solidFill>
                  <a:srgbClr val="548999"/>
                </a:solidFill>
                <a:latin typeface="Arial" panose="020B0604020202020204" pitchFamily="34" charset="0"/>
                <a:cs typeface="Arial" panose="020B0604020202020204" pitchFamily="34" charset="0"/>
              </a:rPr>
              <a:t>No one is Immune</a:t>
            </a:r>
            <a:endParaRPr lang="en-US" sz="2800" b="1" dirty="0">
              <a:solidFill>
                <a:srgbClr val="548999"/>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75BCB7C9-6DA0-477D-8263-9C17CBC9A716}"/>
              </a:ext>
            </a:extLst>
          </p:cNvPr>
          <p:cNvSpPr txBox="1">
            <a:spLocks/>
          </p:cNvSpPr>
          <p:nvPr/>
        </p:nvSpPr>
        <p:spPr>
          <a:xfrm>
            <a:off x="569646" y="1376451"/>
            <a:ext cx="10515600" cy="4794147"/>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b="1" dirty="0">
                <a:solidFill>
                  <a:srgbClr val="548999"/>
                </a:solidFill>
                <a:latin typeface="Arial" panose="020B0604020202020204" pitchFamily="34" charset="0"/>
                <a:cs typeface="Arial" panose="020B0604020202020204" pitchFamily="34" charset="0"/>
              </a:rPr>
              <a:t>Fail to make a fair presentation</a:t>
            </a:r>
            <a:endParaRPr lang="en-GB" dirty="0">
              <a:solidFill>
                <a:srgbClr val="548999"/>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b="1" dirty="0">
                <a:solidFill>
                  <a:srgbClr val="1C3B56"/>
                </a:solidFill>
                <a:latin typeface="Arial" panose="020B0604020202020204" pitchFamily="34" charset="0"/>
                <a:cs typeface="Arial" panose="020B0604020202020204" pitchFamily="34" charset="0"/>
              </a:rPr>
              <a:t>Non-Compliance: </a:t>
            </a:r>
            <a:r>
              <a:rPr lang="en-GB" dirty="0">
                <a:solidFill>
                  <a:srgbClr val="1C3B56"/>
                </a:solidFill>
                <a:latin typeface="Arial" panose="020B0604020202020204" pitchFamily="34" charset="0"/>
                <a:cs typeface="Arial" panose="020B0604020202020204" pitchFamily="34" charset="0"/>
              </a:rPr>
              <a:t>Can still result in avoidance of the policy if it is deliberate or reckless, or in lesser cases result in rewriting terms of the policy (section 8 of the Insurance Act). This may effectively exclude a risk or a loss. </a:t>
            </a:r>
          </a:p>
          <a:p>
            <a:pPr marL="0" indent="0">
              <a:buFont typeface="Arial" panose="020B0604020202020204" pitchFamily="34" charset="0"/>
              <a:buNone/>
            </a:pPr>
            <a:r>
              <a:rPr lang="en-GB" b="1" dirty="0">
                <a:solidFill>
                  <a:srgbClr val="548999"/>
                </a:solidFill>
                <a:latin typeface="Arial" panose="020B0604020202020204" pitchFamily="34" charset="0"/>
                <a:cs typeface="Arial" panose="020B0604020202020204" pitchFamily="34" charset="0"/>
              </a:rPr>
              <a:t>Fail to comply with a warranty</a:t>
            </a:r>
            <a:endParaRPr lang="en-GB" dirty="0">
              <a:solidFill>
                <a:srgbClr val="548999"/>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b="1" dirty="0">
                <a:solidFill>
                  <a:srgbClr val="1C3B56"/>
                </a:solidFill>
                <a:latin typeface="Arial" panose="020B0604020202020204" pitchFamily="34" charset="0"/>
                <a:cs typeface="Arial" panose="020B0604020202020204" pitchFamily="34" charset="0"/>
              </a:rPr>
              <a:t>Non-Compliance: </a:t>
            </a:r>
            <a:r>
              <a:rPr lang="en-GB" dirty="0">
                <a:solidFill>
                  <a:srgbClr val="1C3B56"/>
                </a:solidFill>
                <a:latin typeface="Arial" panose="020B0604020202020204" pitchFamily="34" charset="0"/>
                <a:cs typeface="Arial" panose="020B0604020202020204" pitchFamily="34" charset="0"/>
              </a:rPr>
              <a:t>The Insurer can refuse indemnity for losses occurring or attributable to anything which happens while the Insured is in breach of warranty (see section 10 Insurance Act).</a:t>
            </a:r>
          </a:p>
          <a:p>
            <a:pPr marL="0" indent="0">
              <a:buFont typeface="Arial" panose="020B0604020202020204" pitchFamily="34" charset="0"/>
              <a:buNone/>
            </a:pPr>
            <a:r>
              <a:rPr lang="en-GB" b="1" dirty="0">
                <a:solidFill>
                  <a:srgbClr val="548999"/>
                </a:solidFill>
                <a:latin typeface="Arial" panose="020B0604020202020204" pitchFamily="34" charset="0"/>
                <a:cs typeface="Arial" panose="020B0604020202020204" pitchFamily="34" charset="0"/>
              </a:rPr>
              <a:t>Fail to comply with conditions precedent to indemnity</a:t>
            </a:r>
            <a:endParaRPr lang="en-GB" dirty="0">
              <a:solidFill>
                <a:srgbClr val="548999"/>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b="1" dirty="0">
                <a:solidFill>
                  <a:srgbClr val="1C3B56"/>
                </a:solidFill>
                <a:latin typeface="Arial" panose="020B0604020202020204" pitchFamily="34" charset="0"/>
                <a:cs typeface="Arial" panose="020B0604020202020204" pitchFamily="34" charset="0"/>
              </a:rPr>
              <a:t>Non-Compliance: </a:t>
            </a:r>
            <a:r>
              <a:rPr lang="en-GB" dirty="0">
                <a:solidFill>
                  <a:srgbClr val="1C3B56"/>
                </a:solidFill>
                <a:latin typeface="Arial" panose="020B0604020202020204" pitchFamily="34" charset="0"/>
                <a:cs typeface="Arial" panose="020B0604020202020204" pitchFamily="34" charset="0"/>
              </a:rPr>
              <a:t>The Insurer can “exclude or discharge” indemnity but only if the breach increased the risk (compliance reduces the risk) of loss as provided by sections 11 of Insurance Act</a:t>
            </a:r>
            <a:r>
              <a:rPr lang="en-GB" b="1" dirty="0">
                <a:solidFill>
                  <a:srgbClr val="1C3B56"/>
                </a:solidFill>
                <a:latin typeface="Arial" panose="020B0604020202020204" pitchFamily="34" charset="0"/>
                <a:cs typeface="Arial" panose="020B0604020202020204" pitchFamily="34" charset="0"/>
              </a:rPr>
              <a:t>.</a:t>
            </a:r>
            <a:endParaRPr lang="en-GB" dirty="0">
              <a:solidFill>
                <a:srgbClr val="1C3B56"/>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b="1" dirty="0">
                <a:solidFill>
                  <a:srgbClr val="548999"/>
                </a:solidFill>
                <a:latin typeface="Arial" panose="020B0604020202020204" pitchFamily="34" charset="0"/>
                <a:cs typeface="Arial" panose="020B0604020202020204" pitchFamily="34" charset="0"/>
              </a:rPr>
              <a:t>Fail to comply with other terms and conditions</a:t>
            </a:r>
            <a:endParaRPr lang="en-GB" dirty="0">
              <a:solidFill>
                <a:srgbClr val="548999"/>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dirty="0">
                <a:solidFill>
                  <a:srgbClr val="1C3B56"/>
                </a:solidFill>
                <a:latin typeface="Arial" panose="020B0604020202020204" pitchFamily="34" charset="0"/>
                <a:cs typeface="Arial" panose="020B0604020202020204" pitchFamily="34" charset="0"/>
              </a:rPr>
              <a:t>As for iii) but the consequences may not be so significant. Here the Insurer only aims to limit its liability and does not exclude or discharge it (see section 11 (2) Insurance Act). </a:t>
            </a:r>
          </a:p>
          <a:p>
            <a:pPr>
              <a:lnSpc>
                <a:spcPct val="80000"/>
              </a:lnSpc>
            </a:pPr>
            <a:endParaRPr lang="en-GB" dirty="0"/>
          </a:p>
        </p:txBody>
      </p:sp>
    </p:spTree>
    <p:extLst>
      <p:ext uri="{BB962C8B-B14F-4D97-AF65-F5344CB8AC3E}">
        <p14:creationId xmlns:p14="http://schemas.microsoft.com/office/powerpoint/2010/main" val="278170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par>
                          <p:cTn id="21" fill="hold">
                            <p:stCondLst>
                              <p:cond delay="2000"/>
                            </p:stCondLst>
                            <p:childTnLst>
                              <p:par>
                                <p:cTn id="22" presetID="10" presetClass="entr" presetSubtype="0" fill="hold" grpId="1"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 grpId="0" animBg="1"/>
      <p:bldP spid="3"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56CDD3-9AEE-3C4B-9D75-10DF72331694}"/>
              </a:ext>
            </a:extLst>
          </p:cNvPr>
          <p:cNvSpPr/>
          <p:nvPr/>
        </p:nvSpPr>
        <p:spPr>
          <a:xfrm>
            <a:off x="0" y="1193517"/>
            <a:ext cx="12192000" cy="5145834"/>
          </a:xfrm>
          <a:prstGeom prst="rect">
            <a:avLst/>
          </a:prstGeom>
          <a:solidFill>
            <a:srgbClr val="B6B39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711200" indent="-1714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711200" indent="-1714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711200" indent="-1714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711200" indent="-1714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711200" indent="-1714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825500" indent="-2857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442913" indent="-358775">
              <a:buClrTx/>
              <a:buFont typeface="Arial" panose="020B0604020202020204" pitchFamily="34" charset="0"/>
              <a:buChar char="•"/>
            </a:pPr>
            <a:r>
              <a:rPr lang="en-GB" b="1" dirty="0">
                <a:solidFill>
                  <a:srgbClr val="548999"/>
                </a:solidFill>
                <a:latin typeface="Arial" panose="020B0604020202020204" pitchFamily="34" charset="0"/>
                <a:cs typeface="Arial" panose="020B0604020202020204" pitchFamily="34" charset="0"/>
              </a:rPr>
              <a:t>All participants are automatically muted</a:t>
            </a:r>
          </a:p>
          <a:p>
            <a:pPr marL="442913" indent="-358775">
              <a:buClrTx/>
              <a:buFont typeface="Arial" panose="020B0604020202020204" pitchFamily="34" charset="0"/>
              <a:buChar char="•"/>
            </a:pPr>
            <a:endParaRPr lang="en-GB" b="1" dirty="0">
              <a:solidFill>
                <a:srgbClr val="548999"/>
              </a:solidFill>
              <a:latin typeface="Arial" panose="020B0604020202020204" pitchFamily="34" charset="0"/>
              <a:cs typeface="Arial" panose="020B0604020202020204" pitchFamily="34" charset="0"/>
            </a:endParaRPr>
          </a:p>
          <a:p>
            <a:pPr marL="442913" indent="-358775">
              <a:buClrTx/>
              <a:buFont typeface="Arial" panose="020B0604020202020204" pitchFamily="34" charset="0"/>
              <a:buChar char="•"/>
            </a:pPr>
            <a:r>
              <a:rPr lang="en-GB" b="1" dirty="0">
                <a:solidFill>
                  <a:srgbClr val="548999"/>
                </a:solidFill>
                <a:latin typeface="Arial" panose="020B0604020202020204" pitchFamily="34" charset="0"/>
                <a:cs typeface="Arial" panose="020B0604020202020204" pitchFamily="34" charset="0"/>
              </a:rPr>
              <a:t>To ask a question…</a:t>
            </a:r>
          </a:p>
          <a:p>
            <a:pPr marL="84138">
              <a:buClrTx/>
            </a:pPr>
            <a:endParaRPr lang="en-GB" b="1" dirty="0">
              <a:solidFill>
                <a:srgbClr val="548999"/>
              </a:solidFill>
              <a:latin typeface="Arial" panose="020B0604020202020204" pitchFamily="34" charset="0"/>
              <a:cs typeface="Arial" panose="020B0604020202020204" pitchFamily="34" charset="0"/>
            </a:endParaRPr>
          </a:p>
          <a:p>
            <a:pPr marL="442913" indent="-358775">
              <a:buClrTx/>
              <a:buFont typeface="Arial" panose="020B0604020202020204" pitchFamily="34" charset="0"/>
              <a:buChar char="•"/>
            </a:pPr>
            <a:r>
              <a:rPr lang="en-GB" b="1" dirty="0">
                <a:solidFill>
                  <a:srgbClr val="548999"/>
                </a:solidFill>
                <a:latin typeface="Arial" panose="020B0604020202020204" pitchFamily="34" charset="0"/>
                <a:cs typeface="Arial" panose="020B0604020202020204" pitchFamily="34" charset="0"/>
              </a:rPr>
              <a:t>The webinar is being recorded</a:t>
            </a:r>
          </a:p>
          <a:p>
            <a:pPr marL="84138">
              <a:buClrTx/>
            </a:pPr>
            <a:endParaRPr lang="en-GB" b="1" dirty="0">
              <a:solidFill>
                <a:srgbClr val="548999"/>
              </a:solidFill>
              <a:latin typeface="Arial" panose="020B0604020202020204" pitchFamily="34" charset="0"/>
              <a:cs typeface="Arial" panose="020B0604020202020204" pitchFamily="34" charset="0"/>
            </a:endParaRPr>
          </a:p>
          <a:p>
            <a:pPr marL="442913" indent="-358775">
              <a:buClrTx/>
              <a:buFont typeface="Arial" panose="020B0604020202020204" pitchFamily="34" charset="0"/>
              <a:buChar char="•"/>
            </a:pPr>
            <a:r>
              <a:rPr lang="en-GB" b="1" dirty="0">
                <a:solidFill>
                  <a:srgbClr val="548999"/>
                </a:solidFill>
                <a:latin typeface="Arial" panose="020B0604020202020204" pitchFamily="34" charset="0"/>
                <a:cs typeface="Arial" panose="020B0604020202020204" pitchFamily="34" charset="0"/>
              </a:rPr>
              <a:t>Feedback forms</a:t>
            </a:r>
          </a:p>
          <a:p>
            <a:pPr marL="539750">
              <a:tabLst>
                <a:tab pos="627063" algn="l"/>
              </a:tabLst>
            </a:pPr>
            <a:endParaRPr lang="en-GB" sz="1200" dirty="0">
              <a:solidFill>
                <a:srgbClr val="1C3B56"/>
              </a:solidFill>
              <a:latin typeface="Arial" panose="020B0604020202020204" pitchFamily="34" charset="0"/>
              <a:cs typeface="Arial" panose="020B0604020202020204" pitchFamily="34" charset="0"/>
            </a:endParaRPr>
          </a:p>
          <a:p>
            <a:pPr marL="825500" indent="-2857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825500" indent="-2857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825500" indent="-2857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711200" indent="-171450">
              <a:buFont typeface="Arial" panose="020B0604020202020204" pitchFamily="34" charset="0"/>
              <a:buChar char="•"/>
              <a:tabLst>
                <a:tab pos="627063" algn="l"/>
              </a:tabLst>
            </a:pPr>
            <a:endParaRPr lang="en-GB" sz="1200" b="1" i="1" dirty="0">
              <a:solidFill>
                <a:srgbClr val="1C3B56"/>
              </a:solidFill>
              <a:latin typeface="Arial" panose="020B0604020202020204" pitchFamily="34" charset="0"/>
              <a:cs typeface="Arial" panose="020B0604020202020204" pitchFamily="34" charset="0"/>
            </a:endParaRPr>
          </a:p>
          <a:p>
            <a:pPr marL="798513"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627063"/>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N </a:t>
            </a:r>
          </a:p>
        </p:txBody>
      </p:sp>
      <p:sp>
        <p:nvSpPr>
          <p:cNvPr id="2" name="Snip Single Corner of Rectangle 14">
            <a:extLst>
              <a:ext uri="{FF2B5EF4-FFF2-40B4-BE49-F238E27FC236}">
                <a16:creationId xmlns:a16="http://schemas.microsoft.com/office/drawing/2014/main" id="{6926DB00-B2EC-6146-A889-DAE9F89B47B4}"/>
              </a:ext>
            </a:extLst>
          </p:cNvPr>
          <p:cNvSpPr/>
          <p:nvPr/>
        </p:nvSpPr>
        <p:spPr>
          <a:xfrm rot="16200000">
            <a:off x="6124061" y="-5563268"/>
            <a:ext cx="530422" cy="11639252"/>
          </a:xfrm>
          <a:custGeom>
            <a:avLst/>
            <a:gdLst>
              <a:gd name="connsiteX0" fmla="*/ 0 w 6348249"/>
              <a:gd name="connsiteY0" fmla="*/ 0 h 5669237"/>
              <a:gd name="connsiteX1" fmla="*/ 5403357 w 6348249"/>
              <a:gd name="connsiteY1" fmla="*/ 0 h 5669237"/>
              <a:gd name="connsiteX2" fmla="*/ 6348249 w 6348249"/>
              <a:gd name="connsiteY2" fmla="*/ 944892 h 5669237"/>
              <a:gd name="connsiteX3" fmla="*/ 6348249 w 6348249"/>
              <a:gd name="connsiteY3" fmla="*/ 5669237 h 5669237"/>
              <a:gd name="connsiteX4" fmla="*/ 0 w 6348249"/>
              <a:gd name="connsiteY4" fmla="*/ 5669237 h 5669237"/>
              <a:gd name="connsiteX5" fmla="*/ 0 w 6348249"/>
              <a:gd name="connsiteY5" fmla="*/ 0 h 5669237"/>
              <a:gd name="connsiteX0" fmla="*/ 534988 w 6883237"/>
              <a:gd name="connsiteY0" fmla="*/ 1755227 h 7424464"/>
              <a:gd name="connsiteX1" fmla="*/ 0 w 6883237"/>
              <a:gd name="connsiteY1" fmla="*/ 0 h 7424464"/>
              <a:gd name="connsiteX2" fmla="*/ 6883237 w 6883237"/>
              <a:gd name="connsiteY2" fmla="*/ 2700119 h 7424464"/>
              <a:gd name="connsiteX3" fmla="*/ 6883237 w 6883237"/>
              <a:gd name="connsiteY3" fmla="*/ 7424464 h 7424464"/>
              <a:gd name="connsiteX4" fmla="*/ 534988 w 6883237"/>
              <a:gd name="connsiteY4" fmla="*/ 7424464 h 7424464"/>
              <a:gd name="connsiteX5" fmla="*/ 534988 w 6883237"/>
              <a:gd name="connsiteY5" fmla="*/ 1755227 h 7424464"/>
              <a:gd name="connsiteX0" fmla="*/ 534988 w 7324673"/>
              <a:gd name="connsiteY0" fmla="*/ 1755227 h 7424464"/>
              <a:gd name="connsiteX1" fmla="*/ 0 w 7324673"/>
              <a:gd name="connsiteY1" fmla="*/ 0 h 7424464"/>
              <a:gd name="connsiteX2" fmla="*/ 7324673 w 7324673"/>
              <a:gd name="connsiteY2" fmla="*/ 2510933 h 7424464"/>
              <a:gd name="connsiteX3" fmla="*/ 6883237 w 7324673"/>
              <a:gd name="connsiteY3" fmla="*/ 7424464 h 7424464"/>
              <a:gd name="connsiteX4" fmla="*/ 534988 w 7324673"/>
              <a:gd name="connsiteY4" fmla="*/ 7424464 h 7424464"/>
              <a:gd name="connsiteX5" fmla="*/ 534988 w 7324673"/>
              <a:gd name="connsiteY5" fmla="*/ 1755227 h 7424464"/>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534988 w 7324673"/>
              <a:gd name="connsiteY4" fmla="*/ 7424464 h 11019002"/>
              <a:gd name="connsiteX5" fmla="*/ 534988 w 7324673"/>
              <a:gd name="connsiteY5" fmla="*/ 1755227 h 11019002"/>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5" fmla="*/ 534988 w 7324673"/>
              <a:gd name="connsiteY5" fmla="*/ 1755227 h 11019002"/>
              <a:gd name="connsiteX0" fmla="*/ 83043 w 7324673"/>
              <a:gd name="connsiteY0" fmla="*/ 10997981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0" fmla="*/ 0 w 7325713"/>
              <a:gd name="connsiteY0" fmla="*/ 10997981 h 11019002"/>
              <a:gd name="connsiteX1" fmla="*/ 1040 w 7325713"/>
              <a:gd name="connsiteY1" fmla="*/ 0 h 11019002"/>
              <a:gd name="connsiteX2" fmla="*/ 7325713 w 7325713"/>
              <a:gd name="connsiteY2" fmla="*/ 2510933 h 11019002"/>
              <a:gd name="connsiteX3" fmla="*/ 7136525 w 7325713"/>
              <a:gd name="connsiteY3" fmla="*/ 11019002 h 11019002"/>
              <a:gd name="connsiteX4" fmla="*/ 0 w 7325713"/>
              <a:gd name="connsiteY4" fmla="*/ 10997981 h 11019002"/>
              <a:gd name="connsiteX0" fmla="*/ 0 w 7327027"/>
              <a:gd name="connsiteY0" fmla="*/ 10997981 h 11019005"/>
              <a:gd name="connsiteX1" fmla="*/ 1040 w 7327027"/>
              <a:gd name="connsiteY1" fmla="*/ 0 h 11019005"/>
              <a:gd name="connsiteX2" fmla="*/ 7325713 w 7327027"/>
              <a:gd name="connsiteY2" fmla="*/ 2510933 h 11019005"/>
              <a:gd name="connsiteX3" fmla="*/ 7327027 w 7327027"/>
              <a:gd name="connsiteY3" fmla="*/ 11019005 h 11019005"/>
              <a:gd name="connsiteX4" fmla="*/ 0 w 7327027"/>
              <a:gd name="connsiteY4" fmla="*/ 10997981 h 11019005"/>
              <a:gd name="connsiteX0" fmla="*/ 0 w 7325713"/>
              <a:gd name="connsiteY0" fmla="*/ 10997981 h 10997981"/>
              <a:gd name="connsiteX1" fmla="*/ 1040 w 7325713"/>
              <a:gd name="connsiteY1" fmla="*/ 0 h 10997981"/>
              <a:gd name="connsiteX2" fmla="*/ 7325713 w 7325713"/>
              <a:gd name="connsiteY2" fmla="*/ 2510933 h 10997981"/>
              <a:gd name="connsiteX3" fmla="*/ 7250827 w 7325713"/>
              <a:gd name="connsiteY3" fmla="*/ 9406105 h 10997981"/>
              <a:gd name="connsiteX4" fmla="*/ 0 w 7325713"/>
              <a:gd name="connsiteY4" fmla="*/ 10997981 h 10997981"/>
              <a:gd name="connsiteX0" fmla="*/ 0 w 7327027"/>
              <a:gd name="connsiteY0" fmla="*/ 10997981 h 10997981"/>
              <a:gd name="connsiteX1" fmla="*/ 1040 w 7327027"/>
              <a:gd name="connsiteY1" fmla="*/ 0 h 10997981"/>
              <a:gd name="connsiteX2" fmla="*/ 7325713 w 7327027"/>
              <a:gd name="connsiteY2" fmla="*/ 2510933 h 10997981"/>
              <a:gd name="connsiteX3" fmla="*/ 7327027 w 7327027"/>
              <a:gd name="connsiteY3" fmla="*/ 9825205 h 10997981"/>
              <a:gd name="connsiteX4" fmla="*/ 0 w 7327027"/>
              <a:gd name="connsiteY4" fmla="*/ 10997981 h 10997981"/>
              <a:gd name="connsiteX0" fmla="*/ 100561 w 7325988"/>
              <a:gd name="connsiteY0" fmla="*/ 9524781 h 9825205"/>
              <a:gd name="connsiteX1" fmla="*/ 1 w 7325988"/>
              <a:gd name="connsiteY1" fmla="*/ 0 h 9825205"/>
              <a:gd name="connsiteX2" fmla="*/ 7324674 w 7325988"/>
              <a:gd name="connsiteY2" fmla="*/ 2510933 h 9825205"/>
              <a:gd name="connsiteX3" fmla="*/ 7325988 w 7325988"/>
              <a:gd name="connsiteY3" fmla="*/ 9825205 h 9825205"/>
              <a:gd name="connsiteX4" fmla="*/ 100561 w 7325988"/>
              <a:gd name="connsiteY4" fmla="*/ 9524781 h 9825205"/>
              <a:gd name="connsiteX0" fmla="*/ 0 w 7327027"/>
              <a:gd name="connsiteY0" fmla="*/ 9829581 h 9829581"/>
              <a:gd name="connsiteX1" fmla="*/ 1040 w 7327027"/>
              <a:gd name="connsiteY1" fmla="*/ 0 h 9829581"/>
              <a:gd name="connsiteX2" fmla="*/ 7325713 w 7327027"/>
              <a:gd name="connsiteY2" fmla="*/ 2510933 h 9829581"/>
              <a:gd name="connsiteX3" fmla="*/ 7327027 w 7327027"/>
              <a:gd name="connsiteY3" fmla="*/ 9825205 h 9829581"/>
              <a:gd name="connsiteX4" fmla="*/ 0 w 7327027"/>
              <a:gd name="connsiteY4" fmla="*/ 9829581 h 9829581"/>
              <a:gd name="connsiteX0" fmla="*/ 0 w 7327027"/>
              <a:gd name="connsiteY0" fmla="*/ 9829581 h 9829581"/>
              <a:gd name="connsiteX1" fmla="*/ 1040 w 7327027"/>
              <a:gd name="connsiteY1" fmla="*/ 0 h 9829581"/>
              <a:gd name="connsiteX2" fmla="*/ 812799 w 7327027"/>
              <a:gd name="connsiteY2" fmla="*/ 275733 h 9829581"/>
              <a:gd name="connsiteX3" fmla="*/ 7327027 w 7327027"/>
              <a:gd name="connsiteY3" fmla="*/ 9825205 h 9829581"/>
              <a:gd name="connsiteX4" fmla="*/ 0 w 7327027"/>
              <a:gd name="connsiteY4" fmla="*/ 9829581 h 9829581"/>
              <a:gd name="connsiteX0" fmla="*/ 0 w 812799"/>
              <a:gd name="connsiteY0" fmla="*/ 9829581 h 11603208"/>
              <a:gd name="connsiteX1" fmla="*/ 1040 w 812799"/>
              <a:gd name="connsiteY1" fmla="*/ 0 h 11603208"/>
              <a:gd name="connsiteX2" fmla="*/ 812799 w 812799"/>
              <a:gd name="connsiteY2" fmla="*/ 275733 h 11603208"/>
              <a:gd name="connsiteX3" fmla="*/ 773408 w 812799"/>
              <a:gd name="connsiteY3" fmla="*/ 11603208 h 11603208"/>
              <a:gd name="connsiteX4" fmla="*/ 0 w 812799"/>
              <a:gd name="connsiteY4" fmla="*/ 9829581 h 11603208"/>
              <a:gd name="connsiteX0" fmla="*/ 0 w 812798"/>
              <a:gd name="connsiteY0" fmla="*/ 11607584 h 11607584"/>
              <a:gd name="connsiteX1" fmla="*/ 1039 w 812798"/>
              <a:gd name="connsiteY1" fmla="*/ 0 h 11607584"/>
              <a:gd name="connsiteX2" fmla="*/ 812798 w 812798"/>
              <a:gd name="connsiteY2" fmla="*/ 275733 h 11607584"/>
              <a:gd name="connsiteX3" fmla="*/ 773407 w 812798"/>
              <a:gd name="connsiteY3" fmla="*/ 11603208 h 11607584"/>
              <a:gd name="connsiteX4" fmla="*/ 0 w 812798"/>
              <a:gd name="connsiteY4" fmla="*/ 11607584 h 11607584"/>
              <a:gd name="connsiteX0" fmla="*/ 0 w 841250"/>
              <a:gd name="connsiteY0" fmla="*/ 11607584 h 11615908"/>
              <a:gd name="connsiteX1" fmla="*/ 1039 w 841250"/>
              <a:gd name="connsiteY1" fmla="*/ 0 h 11615908"/>
              <a:gd name="connsiteX2" fmla="*/ 812798 w 841250"/>
              <a:gd name="connsiteY2" fmla="*/ 275733 h 11615908"/>
              <a:gd name="connsiteX3" fmla="*/ 841250 w 841250"/>
              <a:gd name="connsiteY3" fmla="*/ 11615908 h 11615908"/>
              <a:gd name="connsiteX4" fmla="*/ 0 w 841250"/>
              <a:gd name="connsiteY4" fmla="*/ 11607584 h 11615908"/>
              <a:gd name="connsiteX0" fmla="*/ 0 w 812798"/>
              <a:gd name="connsiteY0" fmla="*/ 11607584 h 11615911"/>
              <a:gd name="connsiteX1" fmla="*/ 1039 w 812798"/>
              <a:gd name="connsiteY1" fmla="*/ 0 h 11615911"/>
              <a:gd name="connsiteX2" fmla="*/ 812798 w 812798"/>
              <a:gd name="connsiteY2" fmla="*/ 275733 h 11615911"/>
              <a:gd name="connsiteX3" fmla="*/ 773408 w 812798"/>
              <a:gd name="connsiteY3" fmla="*/ 11615911 h 11615911"/>
              <a:gd name="connsiteX4" fmla="*/ 0 w 812798"/>
              <a:gd name="connsiteY4" fmla="*/ 11607584 h 11615911"/>
              <a:gd name="connsiteX0" fmla="*/ 0 w 814115"/>
              <a:gd name="connsiteY0" fmla="*/ 11607584 h 11628614"/>
              <a:gd name="connsiteX1" fmla="*/ 1039 w 814115"/>
              <a:gd name="connsiteY1" fmla="*/ 0 h 11628614"/>
              <a:gd name="connsiteX2" fmla="*/ 812798 w 814115"/>
              <a:gd name="connsiteY2" fmla="*/ 275733 h 11628614"/>
              <a:gd name="connsiteX3" fmla="*/ 814115 w 814115"/>
              <a:gd name="connsiteY3" fmla="*/ 11628614 h 11628614"/>
              <a:gd name="connsiteX4" fmla="*/ 0 w 814115"/>
              <a:gd name="connsiteY4" fmla="*/ 11607584 h 11628614"/>
              <a:gd name="connsiteX0" fmla="*/ 0 w 814114"/>
              <a:gd name="connsiteY0" fmla="*/ 11632987 h 11632987"/>
              <a:gd name="connsiteX1" fmla="*/ 1038 w 814114"/>
              <a:gd name="connsiteY1" fmla="*/ 0 h 11632987"/>
              <a:gd name="connsiteX2" fmla="*/ 812797 w 814114"/>
              <a:gd name="connsiteY2" fmla="*/ 275733 h 11632987"/>
              <a:gd name="connsiteX3" fmla="*/ 814114 w 814114"/>
              <a:gd name="connsiteY3" fmla="*/ 11628614 h 11632987"/>
              <a:gd name="connsiteX4" fmla="*/ 0 w 814114"/>
              <a:gd name="connsiteY4" fmla="*/ 11632987 h 11632987"/>
              <a:gd name="connsiteX0" fmla="*/ 0 w 814114"/>
              <a:gd name="connsiteY0" fmla="*/ 11632987 h 11632987"/>
              <a:gd name="connsiteX1" fmla="*/ 1038 w 814114"/>
              <a:gd name="connsiteY1" fmla="*/ 0 h 11632987"/>
              <a:gd name="connsiteX2" fmla="*/ 566698 w 814114"/>
              <a:gd name="connsiteY2" fmla="*/ 233850 h 11632987"/>
              <a:gd name="connsiteX3" fmla="*/ 814114 w 814114"/>
              <a:gd name="connsiteY3" fmla="*/ 11628614 h 11632987"/>
              <a:gd name="connsiteX4" fmla="*/ 0 w 814114"/>
              <a:gd name="connsiteY4" fmla="*/ 11632987 h 11632987"/>
              <a:gd name="connsiteX0" fmla="*/ 0 w 609639"/>
              <a:gd name="connsiteY0" fmla="*/ 11632987 h 11639249"/>
              <a:gd name="connsiteX1" fmla="*/ 1038 w 609639"/>
              <a:gd name="connsiteY1" fmla="*/ 0 h 11639249"/>
              <a:gd name="connsiteX2" fmla="*/ 566698 w 609639"/>
              <a:gd name="connsiteY2" fmla="*/ 233850 h 11639249"/>
              <a:gd name="connsiteX3" fmla="*/ 609639 w 609639"/>
              <a:gd name="connsiteY3" fmla="*/ 11639249 h 11639249"/>
              <a:gd name="connsiteX4" fmla="*/ 0 w 609639"/>
              <a:gd name="connsiteY4" fmla="*/ 11632987 h 11639249"/>
              <a:gd name="connsiteX0" fmla="*/ 0 w 566698"/>
              <a:gd name="connsiteY0" fmla="*/ 11632987 h 11639252"/>
              <a:gd name="connsiteX1" fmla="*/ 1038 w 566698"/>
              <a:gd name="connsiteY1" fmla="*/ 0 h 11639252"/>
              <a:gd name="connsiteX2" fmla="*/ 566698 w 566698"/>
              <a:gd name="connsiteY2" fmla="*/ 233850 h 11639252"/>
              <a:gd name="connsiteX3" fmla="*/ 507402 w 566698"/>
              <a:gd name="connsiteY3" fmla="*/ 11639252 h 11639252"/>
              <a:gd name="connsiteX4" fmla="*/ 0 w 566698"/>
              <a:gd name="connsiteY4" fmla="*/ 11632987 h 11639252"/>
              <a:gd name="connsiteX0" fmla="*/ 0 w 566698"/>
              <a:gd name="connsiteY0" fmla="*/ 11632987 h 11639252"/>
              <a:gd name="connsiteX1" fmla="*/ 1038 w 566698"/>
              <a:gd name="connsiteY1" fmla="*/ 0 h 11639252"/>
              <a:gd name="connsiteX2" fmla="*/ 566698 w 566698"/>
              <a:gd name="connsiteY2" fmla="*/ 233850 h 11639252"/>
              <a:gd name="connsiteX3" fmla="*/ 564201 w 566698"/>
              <a:gd name="connsiteY3" fmla="*/ 11639252 h 11639252"/>
              <a:gd name="connsiteX4" fmla="*/ 0 w 566698"/>
              <a:gd name="connsiteY4" fmla="*/ 11632987 h 1163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698" h="11639252">
                <a:moveTo>
                  <a:pt x="0" y="11632987"/>
                </a:moveTo>
                <a:cubicBezTo>
                  <a:pt x="347" y="7966993"/>
                  <a:pt x="691" y="3665994"/>
                  <a:pt x="1038" y="0"/>
                </a:cubicBezTo>
                <a:lnTo>
                  <a:pt x="566698" y="233850"/>
                </a:lnTo>
                <a:cubicBezTo>
                  <a:pt x="565866" y="4035651"/>
                  <a:pt x="565033" y="7837451"/>
                  <a:pt x="564201" y="11639252"/>
                </a:cubicBezTo>
                <a:lnTo>
                  <a:pt x="0" y="11632987"/>
                </a:lnTo>
                <a:close/>
              </a:path>
            </a:pathLst>
          </a:custGeom>
          <a:solidFill>
            <a:srgbClr val="1C3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E6A58CF-C3FD-B74C-985F-5FCC0C2ED73D}"/>
              </a:ext>
            </a:extLst>
          </p:cNvPr>
          <p:cNvSpPr txBox="1"/>
          <p:nvPr/>
        </p:nvSpPr>
        <p:spPr>
          <a:xfrm>
            <a:off x="852926" y="92398"/>
            <a:ext cx="10780061" cy="292388"/>
          </a:xfrm>
          <a:prstGeom prst="rect">
            <a:avLst/>
          </a:prstGeom>
          <a:noFill/>
        </p:spPr>
        <p:txBody>
          <a:bodyPr wrap="square" rtlCol="0">
            <a:spAutoFit/>
          </a:bodyPr>
          <a:lstStyle/>
          <a:p>
            <a:r>
              <a:rPr lang="en-GB" sz="1300" b="1" dirty="0">
                <a:solidFill>
                  <a:schemeClr val="bg1"/>
                </a:solidFill>
                <a:latin typeface="Arial" panose="020B0604020202020204" pitchFamily="34" charset="0"/>
                <a:cs typeface="Arial" panose="020B0604020202020204" pitchFamily="34" charset="0"/>
              </a:rPr>
              <a:t>Brokers’ Exposure to Professional Negligence Claims arising from the Coronavirus Pandemic – How to Support your Broker Network</a:t>
            </a:r>
            <a:endParaRPr lang="en-GB" sz="1300" dirty="0">
              <a:solidFill>
                <a:schemeClr val="bg1"/>
              </a:solidFill>
              <a:latin typeface="Arial" panose="020B0604020202020204" pitchFamily="34" charset="0"/>
              <a:cs typeface="Arial" panose="020B0604020202020204"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E1ADCE77-C874-7347-B4A9-2DCF7EF44C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32987" y="6339351"/>
            <a:ext cx="224852" cy="256974"/>
          </a:xfrm>
          <a:prstGeom prst="rect">
            <a:avLst/>
          </a:prstGeom>
        </p:spPr>
      </p:pic>
      <p:sp>
        <p:nvSpPr>
          <p:cNvPr id="11" name="TextBox 10">
            <a:extLst>
              <a:ext uri="{FF2B5EF4-FFF2-40B4-BE49-F238E27FC236}">
                <a16:creationId xmlns:a16="http://schemas.microsoft.com/office/drawing/2014/main" id="{2CAE700B-839A-4703-A970-20FBD37BEEEA}"/>
              </a:ext>
            </a:extLst>
          </p:cNvPr>
          <p:cNvSpPr txBox="1"/>
          <p:nvPr/>
        </p:nvSpPr>
        <p:spPr>
          <a:xfrm>
            <a:off x="569646" y="687401"/>
            <a:ext cx="8789152" cy="461665"/>
          </a:xfrm>
          <a:prstGeom prst="rect">
            <a:avLst/>
          </a:prstGeom>
          <a:noFill/>
        </p:spPr>
        <p:txBody>
          <a:bodyPr wrap="square" rtlCol="0">
            <a:spAutoFit/>
          </a:bodyPr>
          <a:lstStyle/>
          <a:p>
            <a:pPr>
              <a:tabLst>
                <a:tab pos="627063" algn="l"/>
              </a:tabLst>
            </a:pPr>
            <a:r>
              <a:rPr lang="en-GB" sz="2400" b="1" dirty="0">
                <a:solidFill>
                  <a:srgbClr val="1C3B56"/>
                </a:solidFill>
                <a:latin typeface="Arial" panose="020B0604020202020204" pitchFamily="34" charset="0"/>
                <a:cs typeface="Arial" panose="020B0604020202020204" pitchFamily="34" charset="0"/>
              </a:rPr>
              <a:t>During the Webinar…</a:t>
            </a:r>
            <a:endParaRPr lang="en-GB" sz="1600" b="1" dirty="0">
              <a:solidFill>
                <a:srgbClr val="1C3B56"/>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ED475AC-4D38-446B-A733-849C9F6785A0}"/>
              </a:ext>
            </a:extLst>
          </p:cNvPr>
          <p:cNvPicPr>
            <a:picLocks noChangeAspect="1"/>
          </p:cNvPicPr>
          <p:nvPr/>
        </p:nvPicPr>
        <p:blipFill>
          <a:blip r:embed="rId3"/>
          <a:stretch>
            <a:fillRect/>
          </a:stretch>
        </p:blipFill>
        <p:spPr>
          <a:xfrm>
            <a:off x="5008839" y="2257852"/>
            <a:ext cx="7173155" cy="3960000"/>
          </a:xfrm>
          <a:prstGeom prst="rect">
            <a:avLst/>
          </a:prstGeom>
          <a:ln>
            <a:solidFill>
              <a:schemeClr val="tx1"/>
            </a:solidFill>
          </a:ln>
        </p:spPr>
      </p:pic>
      <p:cxnSp>
        <p:nvCxnSpPr>
          <p:cNvPr id="10" name="Straight Arrow Connector 9">
            <a:extLst>
              <a:ext uri="{FF2B5EF4-FFF2-40B4-BE49-F238E27FC236}">
                <a16:creationId xmlns:a16="http://schemas.microsoft.com/office/drawing/2014/main" id="{81A3C19F-66E8-469D-BACF-A13DB98BB8F1}"/>
              </a:ext>
            </a:extLst>
          </p:cNvPr>
          <p:cNvCxnSpPr>
            <a:cxnSpLocks/>
            <a:endCxn id="12" idx="1"/>
          </p:cNvCxnSpPr>
          <p:nvPr/>
        </p:nvCxnSpPr>
        <p:spPr>
          <a:xfrm>
            <a:off x="5600700" y="2661557"/>
            <a:ext cx="2439734" cy="3125506"/>
          </a:xfrm>
          <a:prstGeom prst="straightConnector1">
            <a:avLst/>
          </a:prstGeom>
          <a:noFill/>
          <a:ln w="25400" cap="flat">
            <a:solidFill>
              <a:srgbClr val="FF0000"/>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2" name="Oval 11">
            <a:extLst>
              <a:ext uri="{FF2B5EF4-FFF2-40B4-BE49-F238E27FC236}">
                <a16:creationId xmlns:a16="http://schemas.microsoft.com/office/drawing/2014/main" id="{B817E33E-6AAE-48D2-931C-F95D2723B110}"/>
              </a:ext>
            </a:extLst>
          </p:cNvPr>
          <p:cNvSpPr/>
          <p:nvPr/>
        </p:nvSpPr>
        <p:spPr>
          <a:xfrm>
            <a:off x="7956222" y="5692305"/>
            <a:ext cx="575035" cy="647046"/>
          </a:xfrm>
          <a:prstGeom prst="ellipse">
            <a:avLst/>
          </a:prstGeom>
          <a:noFill/>
          <a:ln w="25400"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13" name="Oval 12">
            <a:extLst>
              <a:ext uri="{FF2B5EF4-FFF2-40B4-BE49-F238E27FC236}">
                <a16:creationId xmlns:a16="http://schemas.microsoft.com/office/drawing/2014/main" id="{44DF0EFD-56CC-4DED-905C-1F05D79068E7}"/>
              </a:ext>
            </a:extLst>
          </p:cNvPr>
          <p:cNvSpPr/>
          <p:nvPr/>
        </p:nvSpPr>
        <p:spPr>
          <a:xfrm>
            <a:off x="10215059" y="5503880"/>
            <a:ext cx="1012265" cy="647046"/>
          </a:xfrm>
          <a:prstGeom prst="ellipse">
            <a:avLst/>
          </a:prstGeom>
          <a:noFill/>
          <a:ln w="25400"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cxnSp>
        <p:nvCxnSpPr>
          <p:cNvPr id="14" name="Straight Arrow Connector 13">
            <a:extLst>
              <a:ext uri="{FF2B5EF4-FFF2-40B4-BE49-F238E27FC236}">
                <a16:creationId xmlns:a16="http://schemas.microsoft.com/office/drawing/2014/main" id="{073D37DF-2325-43B8-BC79-C2EA02CF946E}"/>
              </a:ext>
            </a:extLst>
          </p:cNvPr>
          <p:cNvCxnSpPr/>
          <p:nvPr/>
        </p:nvCxnSpPr>
        <p:spPr>
          <a:xfrm flipH="1">
            <a:off x="10683412" y="3057967"/>
            <a:ext cx="128523" cy="2462342"/>
          </a:xfrm>
          <a:prstGeom prst="straightConnector1">
            <a:avLst/>
          </a:prstGeom>
          <a:noFill/>
          <a:ln w="25400" cap="flat">
            <a:solidFill>
              <a:srgbClr val="FF0000"/>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2821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par>
                          <p:cTn id="21" fill="hold">
                            <p:stCondLst>
                              <p:cond delay="2000"/>
                            </p:stCondLst>
                            <p:childTnLst>
                              <p:par>
                                <p:cTn id="22" presetID="10" presetClass="entr" presetSubtype="0" fill="hold" grpId="1"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 grpId="0" animBg="1"/>
      <p:bldP spid="3"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48BB83-23A1-F346-BB2E-20872C633B1E}"/>
              </a:ext>
            </a:extLst>
          </p:cNvPr>
          <p:cNvSpPr/>
          <p:nvPr/>
        </p:nvSpPr>
        <p:spPr>
          <a:xfrm>
            <a:off x="0" y="0"/>
            <a:ext cx="12192000" cy="6858000"/>
          </a:xfrm>
          <a:prstGeom prst="rect">
            <a:avLst/>
          </a:prstGeom>
          <a:solidFill>
            <a:srgbClr val="548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37DDAF0-8E48-9E4D-BD27-D783FFDBD83B}"/>
              </a:ext>
            </a:extLst>
          </p:cNvPr>
          <p:cNvSpPr/>
          <p:nvPr/>
        </p:nvSpPr>
        <p:spPr>
          <a:xfrm>
            <a:off x="0" y="1518630"/>
            <a:ext cx="12192000" cy="4258989"/>
          </a:xfrm>
          <a:prstGeom prst="rect">
            <a:avLst/>
          </a:prstGeom>
          <a:solidFill>
            <a:srgbClr val="B6B39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AE4F59C-18E3-7048-AF74-9EC0E5DAA145}"/>
              </a:ext>
            </a:extLst>
          </p:cNvPr>
          <p:cNvSpPr/>
          <p:nvPr/>
        </p:nvSpPr>
        <p:spPr>
          <a:xfrm>
            <a:off x="8261498" y="6039294"/>
            <a:ext cx="3947400" cy="839972"/>
          </a:xfrm>
          <a:prstGeom prst="rect">
            <a:avLst/>
          </a:prstGeom>
          <a:gradFill flip="none" rotWithShape="0">
            <a:gsLst>
              <a:gs pos="22000">
                <a:srgbClr val="F1F0EB">
                  <a:lumMod val="0"/>
                  <a:lumOff val="100000"/>
                </a:srgbClr>
              </a:gs>
              <a:gs pos="95000">
                <a:schemeClr val="bg1">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cs typeface="Arial" panose="020B0604020202020204"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99B4FDB6-5F99-D048-B5BA-03893E38AB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32987" y="6339351"/>
            <a:ext cx="224852" cy="256974"/>
          </a:xfrm>
          <a:prstGeom prst="rect">
            <a:avLst/>
          </a:prstGeom>
        </p:spPr>
      </p:pic>
      <p:sp>
        <p:nvSpPr>
          <p:cNvPr id="5" name="TextBox 4">
            <a:extLst>
              <a:ext uri="{FF2B5EF4-FFF2-40B4-BE49-F238E27FC236}">
                <a16:creationId xmlns:a16="http://schemas.microsoft.com/office/drawing/2014/main" id="{34E24866-B29F-0C4E-B09F-0A06857F7660}"/>
              </a:ext>
            </a:extLst>
          </p:cNvPr>
          <p:cNvSpPr txBox="1"/>
          <p:nvPr/>
        </p:nvSpPr>
        <p:spPr>
          <a:xfrm>
            <a:off x="569645" y="666157"/>
            <a:ext cx="11288194"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Shielding the Vulnerable – Those Brokers’ Duties in Full</a:t>
            </a:r>
            <a:endParaRPr lang="en-US" sz="3200" b="1" dirty="0">
              <a:solidFill>
                <a:schemeClr val="bg1"/>
              </a:solidFill>
              <a:latin typeface="Arial" panose="020B0604020202020204" pitchFamily="34" charset="0"/>
              <a:cs typeface="Arial" panose="020B0604020202020204" pitchFamily="34" charset="0"/>
            </a:endParaRPr>
          </a:p>
        </p:txBody>
      </p:sp>
      <p:sp>
        <p:nvSpPr>
          <p:cNvPr id="9" name="Snip Single Corner of Rectangle 14">
            <a:extLst>
              <a:ext uri="{FF2B5EF4-FFF2-40B4-BE49-F238E27FC236}">
                <a16:creationId xmlns:a16="http://schemas.microsoft.com/office/drawing/2014/main" id="{FBAA5B83-8A39-7243-B531-3FE2DF0C742C}"/>
              </a:ext>
            </a:extLst>
          </p:cNvPr>
          <p:cNvSpPr/>
          <p:nvPr/>
        </p:nvSpPr>
        <p:spPr>
          <a:xfrm rot="16200000">
            <a:off x="6124061" y="-5563268"/>
            <a:ext cx="530422" cy="11639252"/>
          </a:xfrm>
          <a:custGeom>
            <a:avLst/>
            <a:gdLst>
              <a:gd name="connsiteX0" fmla="*/ 0 w 6348249"/>
              <a:gd name="connsiteY0" fmla="*/ 0 h 5669237"/>
              <a:gd name="connsiteX1" fmla="*/ 5403357 w 6348249"/>
              <a:gd name="connsiteY1" fmla="*/ 0 h 5669237"/>
              <a:gd name="connsiteX2" fmla="*/ 6348249 w 6348249"/>
              <a:gd name="connsiteY2" fmla="*/ 944892 h 5669237"/>
              <a:gd name="connsiteX3" fmla="*/ 6348249 w 6348249"/>
              <a:gd name="connsiteY3" fmla="*/ 5669237 h 5669237"/>
              <a:gd name="connsiteX4" fmla="*/ 0 w 6348249"/>
              <a:gd name="connsiteY4" fmla="*/ 5669237 h 5669237"/>
              <a:gd name="connsiteX5" fmla="*/ 0 w 6348249"/>
              <a:gd name="connsiteY5" fmla="*/ 0 h 5669237"/>
              <a:gd name="connsiteX0" fmla="*/ 534988 w 6883237"/>
              <a:gd name="connsiteY0" fmla="*/ 1755227 h 7424464"/>
              <a:gd name="connsiteX1" fmla="*/ 0 w 6883237"/>
              <a:gd name="connsiteY1" fmla="*/ 0 h 7424464"/>
              <a:gd name="connsiteX2" fmla="*/ 6883237 w 6883237"/>
              <a:gd name="connsiteY2" fmla="*/ 2700119 h 7424464"/>
              <a:gd name="connsiteX3" fmla="*/ 6883237 w 6883237"/>
              <a:gd name="connsiteY3" fmla="*/ 7424464 h 7424464"/>
              <a:gd name="connsiteX4" fmla="*/ 534988 w 6883237"/>
              <a:gd name="connsiteY4" fmla="*/ 7424464 h 7424464"/>
              <a:gd name="connsiteX5" fmla="*/ 534988 w 6883237"/>
              <a:gd name="connsiteY5" fmla="*/ 1755227 h 7424464"/>
              <a:gd name="connsiteX0" fmla="*/ 534988 w 7324673"/>
              <a:gd name="connsiteY0" fmla="*/ 1755227 h 7424464"/>
              <a:gd name="connsiteX1" fmla="*/ 0 w 7324673"/>
              <a:gd name="connsiteY1" fmla="*/ 0 h 7424464"/>
              <a:gd name="connsiteX2" fmla="*/ 7324673 w 7324673"/>
              <a:gd name="connsiteY2" fmla="*/ 2510933 h 7424464"/>
              <a:gd name="connsiteX3" fmla="*/ 6883237 w 7324673"/>
              <a:gd name="connsiteY3" fmla="*/ 7424464 h 7424464"/>
              <a:gd name="connsiteX4" fmla="*/ 534988 w 7324673"/>
              <a:gd name="connsiteY4" fmla="*/ 7424464 h 7424464"/>
              <a:gd name="connsiteX5" fmla="*/ 534988 w 7324673"/>
              <a:gd name="connsiteY5" fmla="*/ 1755227 h 7424464"/>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534988 w 7324673"/>
              <a:gd name="connsiteY4" fmla="*/ 7424464 h 11019002"/>
              <a:gd name="connsiteX5" fmla="*/ 534988 w 7324673"/>
              <a:gd name="connsiteY5" fmla="*/ 1755227 h 11019002"/>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5" fmla="*/ 534988 w 7324673"/>
              <a:gd name="connsiteY5" fmla="*/ 1755227 h 11019002"/>
              <a:gd name="connsiteX0" fmla="*/ 83043 w 7324673"/>
              <a:gd name="connsiteY0" fmla="*/ 10997981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0" fmla="*/ 0 w 7325713"/>
              <a:gd name="connsiteY0" fmla="*/ 10997981 h 11019002"/>
              <a:gd name="connsiteX1" fmla="*/ 1040 w 7325713"/>
              <a:gd name="connsiteY1" fmla="*/ 0 h 11019002"/>
              <a:gd name="connsiteX2" fmla="*/ 7325713 w 7325713"/>
              <a:gd name="connsiteY2" fmla="*/ 2510933 h 11019002"/>
              <a:gd name="connsiteX3" fmla="*/ 7136525 w 7325713"/>
              <a:gd name="connsiteY3" fmla="*/ 11019002 h 11019002"/>
              <a:gd name="connsiteX4" fmla="*/ 0 w 7325713"/>
              <a:gd name="connsiteY4" fmla="*/ 10997981 h 11019002"/>
              <a:gd name="connsiteX0" fmla="*/ 0 w 7327027"/>
              <a:gd name="connsiteY0" fmla="*/ 10997981 h 11019005"/>
              <a:gd name="connsiteX1" fmla="*/ 1040 w 7327027"/>
              <a:gd name="connsiteY1" fmla="*/ 0 h 11019005"/>
              <a:gd name="connsiteX2" fmla="*/ 7325713 w 7327027"/>
              <a:gd name="connsiteY2" fmla="*/ 2510933 h 11019005"/>
              <a:gd name="connsiteX3" fmla="*/ 7327027 w 7327027"/>
              <a:gd name="connsiteY3" fmla="*/ 11019005 h 11019005"/>
              <a:gd name="connsiteX4" fmla="*/ 0 w 7327027"/>
              <a:gd name="connsiteY4" fmla="*/ 10997981 h 11019005"/>
              <a:gd name="connsiteX0" fmla="*/ 0 w 7325713"/>
              <a:gd name="connsiteY0" fmla="*/ 10997981 h 10997981"/>
              <a:gd name="connsiteX1" fmla="*/ 1040 w 7325713"/>
              <a:gd name="connsiteY1" fmla="*/ 0 h 10997981"/>
              <a:gd name="connsiteX2" fmla="*/ 7325713 w 7325713"/>
              <a:gd name="connsiteY2" fmla="*/ 2510933 h 10997981"/>
              <a:gd name="connsiteX3" fmla="*/ 7250827 w 7325713"/>
              <a:gd name="connsiteY3" fmla="*/ 9406105 h 10997981"/>
              <a:gd name="connsiteX4" fmla="*/ 0 w 7325713"/>
              <a:gd name="connsiteY4" fmla="*/ 10997981 h 10997981"/>
              <a:gd name="connsiteX0" fmla="*/ 0 w 7327027"/>
              <a:gd name="connsiteY0" fmla="*/ 10997981 h 10997981"/>
              <a:gd name="connsiteX1" fmla="*/ 1040 w 7327027"/>
              <a:gd name="connsiteY1" fmla="*/ 0 h 10997981"/>
              <a:gd name="connsiteX2" fmla="*/ 7325713 w 7327027"/>
              <a:gd name="connsiteY2" fmla="*/ 2510933 h 10997981"/>
              <a:gd name="connsiteX3" fmla="*/ 7327027 w 7327027"/>
              <a:gd name="connsiteY3" fmla="*/ 9825205 h 10997981"/>
              <a:gd name="connsiteX4" fmla="*/ 0 w 7327027"/>
              <a:gd name="connsiteY4" fmla="*/ 10997981 h 10997981"/>
              <a:gd name="connsiteX0" fmla="*/ 100561 w 7325988"/>
              <a:gd name="connsiteY0" fmla="*/ 9524781 h 9825205"/>
              <a:gd name="connsiteX1" fmla="*/ 1 w 7325988"/>
              <a:gd name="connsiteY1" fmla="*/ 0 h 9825205"/>
              <a:gd name="connsiteX2" fmla="*/ 7324674 w 7325988"/>
              <a:gd name="connsiteY2" fmla="*/ 2510933 h 9825205"/>
              <a:gd name="connsiteX3" fmla="*/ 7325988 w 7325988"/>
              <a:gd name="connsiteY3" fmla="*/ 9825205 h 9825205"/>
              <a:gd name="connsiteX4" fmla="*/ 100561 w 7325988"/>
              <a:gd name="connsiteY4" fmla="*/ 9524781 h 9825205"/>
              <a:gd name="connsiteX0" fmla="*/ 0 w 7327027"/>
              <a:gd name="connsiteY0" fmla="*/ 9829581 h 9829581"/>
              <a:gd name="connsiteX1" fmla="*/ 1040 w 7327027"/>
              <a:gd name="connsiteY1" fmla="*/ 0 h 9829581"/>
              <a:gd name="connsiteX2" fmla="*/ 7325713 w 7327027"/>
              <a:gd name="connsiteY2" fmla="*/ 2510933 h 9829581"/>
              <a:gd name="connsiteX3" fmla="*/ 7327027 w 7327027"/>
              <a:gd name="connsiteY3" fmla="*/ 9825205 h 9829581"/>
              <a:gd name="connsiteX4" fmla="*/ 0 w 7327027"/>
              <a:gd name="connsiteY4" fmla="*/ 9829581 h 9829581"/>
              <a:gd name="connsiteX0" fmla="*/ 0 w 7327027"/>
              <a:gd name="connsiteY0" fmla="*/ 9829581 h 9829581"/>
              <a:gd name="connsiteX1" fmla="*/ 1040 w 7327027"/>
              <a:gd name="connsiteY1" fmla="*/ 0 h 9829581"/>
              <a:gd name="connsiteX2" fmla="*/ 812799 w 7327027"/>
              <a:gd name="connsiteY2" fmla="*/ 275733 h 9829581"/>
              <a:gd name="connsiteX3" fmla="*/ 7327027 w 7327027"/>
              <a:gd name="connsiteY3" fmla="*/ 9825205 h 9829581"/>
              <a:gd name="connsiteX4" fmla="*/ 0 w 7327027"/>
              <a:gd name="connsiteY4" fmla="*/ 9829581 h 9829581"/>
              <a:gd name="connsiteX0" fmla="*/ 0 w 812799"/>
              <a:gd name="connsiteY0" fmla="*/ 9829581 h 11603208"/>
              <a:gd name="connsiteX1" fmla="*/ 1040 w 812799"/>
              <a:gd name="connsiteY1" fmla="*/ 0 h 11603208"/>
              <a:gd name="connsiteX2" fmla="*/ 812799 w 812799"/>
              <a:gd name="connsiteY2" fmla="*/ 275733 h 11603208"/>
              <a:gd name="connsiteX3" fmla="*/ 773408 w 812799"/>
              <a:gd name="connsiteY3" fmla="*/ 11603208 h 11603208"/>
              <a:gd name="connsiteX4" fmla="*/ 0 w 812799"/>
              <a:gd name="connsiteY4" fmla="*/ 9829581 h 11603208"/>
              <a:gd name="connsiteX0" fmla="*/ 0 w 812798"/>
              <a:gd name="connsiteY0" fmla="*/ 11607584 h 11607584"/>
              <a:gd name="connsiteX1" fmla="*/ 1039 w 812798"/>
              <a:gd name="connsiteY1" fmla="*/ 0 h 11607584"/>
              <a:gd name="connsiteX2" fmla="*/ 812798 w 812798"/>
              <a:gd name="connsiteY2" fmla="*/ 275733 h 11607584"/>
              <a:gd name="connsiteX3" fmla="*/ 773407 w 812798"/>
              <a:gd name="connsiteY3" fmla="*/ 11603208 h 11607584"/>
              <a:gd name="connsiteX4" fmla="*/ 0 w 812798"/>
              <a:gd name="connsiteY4" fmla="*/ 11607584 h 11607584"/>
              <a:gd name="connsiteX0" fmla="*/ 0 w 841250"/>
              <a:gd name="connsiteY0" fmla="*/ 11607584 h 11615908"/>
              <a:gd name="connsiteX1" fmla="*/ 1039 w 841250"/>
              <a:gd name="connsiteY1" fmla="*/ 0 h 11615908"/>
              <a:gd name="connsiteX2" fmla="*/ 812798 w 841250"/>
              <a:gd name="connsiteY2" fmla="*/ 275733 h 11615908"/>
              <a:gd name="connsiteX3" fmla="*/ 841250 w 841250"/>
              <a:gd name="connsiteY3" fmla="*/ 11615908 h 11615908"/>
              <a:gd name="connsiteX4" fmla="*/ 0 w 841250"/>
              <a:gd name="connsiteY4" fmla="*/ 11607584 h 11615908"/>
              <a:gd name="connsiteX0" fmla="*/ 0 w 812798"/>
              <a:gd name="connsiteY0" fmla="*/ 11607584 h 11615911"/>
              <a:gd name="connsiteX1" fmla="*/ 1039 w 812798"/>
              <a:gd name="connsiteY1" fmla="*/ 0 h 11615911"/>
              <a:gd name="connsiteX2" fmla="*/ 812798 w 812798"/>
              <a:gd name="connsiteY2" fmla="*/ 275733 h 11615911"/>
              <a:gd name="connsiteX3" fmla="*/ 773408 w 812798"/>
              <a:gd name="connsiteY3" fmla="*/ 11615911 h 11615911"/>
              <a:gd name="connsiteX4" fmla="*/ 0 w 812798"/>
              <a:gd name="connsiteY4" fmla="*/ 11607584 h 11615911"/>
              <a:gd name="connsiteX0" fmla="*/ 0 w 814115"/>
              <a:gd name="connsiteY0" fmla="*/ 11607584 h 11628614"/>
              <a:gd name="connsiteX1" fmla="*/ 1039 w 814115"/>
              <a:gd name="connsiteY1" fmla="*/ 0 h 11628614"/>
              <a:gd name="connsiteX2" fmla="*/ 812798 w 814115"/>
              <a:gd name="connsiteY2" fmla="*/ 275733 h 11628614"/>
              <a:gd name="connsiteX3" fmla="*/ 814115 w 814115"/>
              <a:gd name="connsiteY3" fmla="*/ 11628614 h 11628614"/>
              <a:gd name="connsiteX4" fmla="*/ 0 w 814115"/>
              <a:gd name="connsiteY4" fmla="*/ 11607584 h 11628614"/>
              <a:gd name="connsiteX0" fmla="*/ 0 w 814114"/>
              <a:gd name="connsiteY0" fmla="*/ 11632987 h 11632987"/>
              <a:gd name="connsiteX1" fmla="*/ 1038 w 814114"/>
              <a:gd name="connsiteY1" fmla="*/ 0 h 11632987"/>
              <a:gd name="connsiteX2" fmla="*/ 812797 w 814114"/>
              <a:gd name="connsiteY2" fmla="*/ 275733 h 11632987"/>
              <a:gd name="connsiteX3" fmla="*/ 814114 w 814114"/>
              <a:gd name="connsiteY3" fmla="*/ 11628614 h 11632987"/>
              <a:gd name="connsiteX4" fmla="*/ 0 w 814114"/>
              <a:gd name="connsiteY4" fmla="*/ 11632987 h 11632987"/>
              <a:gd name="connsiteX0" fmla="*/ 0 w 814114"/>
              <a:gd name="connsiteY0" fmla="*/ 11632987 h 11632987"/>
              <a:gd name="connsiteX1" fmla="*/ 1038 w 814114"/>
              <a:gd name="connsiteY1" fmla="*/ 0 h 11632987"/>
              <a:gd name="connsiteX2" fmla="*/ 566698 w 814114"/>
              <a:gd name="connsiteY2" fmla="*/ 233850 h 11632987"/>
              <a:gd name="connsiteX3" fmla="*/ 814114 w 814114"/>
              <a:gd name="connsiteY3" fmla="*/ 11628614 h 11632987"/>
              <a:gd name="connsiteX4" fmla="*/ 0 w 814114"/>
              <a:gd name="connsiteY4" fmla="*/ 11632987 h 11632987"/>
              <a:gd name="connsiteX0" fmla="*/ 0 w 609639"/>
              <a:gd name="connsiteY0" fmla="*/ 11632987 h 11639249"/>
              <a:gd name="connsiteX1" fmla="*/ 1038 w 609639"/>
              <a:gd name="connsiteY1" fmla="*/ 0 h 11639249"/>
              <a:gd name="connsiteX2" fmla="*/ 566698 w 609639"/>
              <a:gd name="connsiteY2" fmla="*/ 233850 h 11639249"/>
              <a:gd name="connsiteX3" fmla="*/ 609639 w 609639"/>
              <a:gd name="connsiteY3" fmla="*/ 11639249 h 11639249"/>
              <a:gd name="connsiteX4" fmla="*/ 0 w 609639"/>
              <a:gd name="connsiteY4" fmla="*/ 11632987 h 11639249"/>
              <a:gd name="connsiteX0" fmla="*/ 0 w 566698"/>
              <a:gd name="connsiteY0" fmla="*/ 11632987 h 11639252"/>
              <a:gd name="connsiteX1" fmla="*/ 1038 w 566698"/>
              <a:gd name="connsiteY1" fmla="*/ 0 h 11639252"/>
              <a:gd name="connsiteX2" fmla="*/ 566698 w 566698"/>
              <a:gd name="connsiteY2" fmla="*/ 233850 h 11639252"/>
              <a:gd name="connsiteX3" fmla="*/ 507402 w 566698"/>
              <a:gd name="connsiteY3" fmla="*/ 11639252 h 11639252"/>
              <a:gd name="connsiteX4" fmla="*/ 0 w 566698"/>
              <a:gd name="connsiteY4" fmla="*/ 11632987 h 11639252"/>
              <a:gd name="connsiteX0" fmla="*/ 0 w 566698"/>
              <a:gd name="connsiteY0" fmla="*/ 11632987 h 11639252"/>
              <a:gd name="connsiteX1" fmla="*/ 1038 w 566698"/>
              <a:gd name="connsiteY1" fmla="*/ 0 h 11639252"/>
              <a:gd name="connsiteX2" fmla="*/ 566698 w 566698"/>
              <a:gd name="connsiteY2" fmla="*/ 233850 h 11639252"/>
              <a:gd name="connsiteX3" fmla="*/ 564201 w 566698"/>
              <a:gd name="connsiteY3" fmla="*/ 11639252 h 11639252"/>
              <a:gd name="connsiteX4" fmla="*/ 0 w 566698"/>
              <a:gd name="connsiteY4" fmla="*/ 11632987 h 1163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698" h="11639252">
                <a:moveTo>
                  <a:pt x="0" y="11632987"/>
                </a:moveTo>
                <a:cubicBezTo>
                  <a:pt x="347" y="7966993"/>
                  <a:pt x="691" y="3665994"/>
                  <a:pt x="1038" y="0"/>
                </a:cubicBezTo>
                <a:lnTo>
                  <a:pt x="566698" y="233850"/>
                </a:lnTo>
                <a:cubicBezTo>
                  <a:pt x="565866" y="4035651"/>
                  <a:pt x="565033" y="7837451"/>
                  <a:pt x="564201" y="11639252"/>
                </a:cubicBezTo>
                <a:lnTo>
                  <a:pt x="0" y="11632987"/>
                </a:lnTo>
                <a:close/>
              </a:path>
            </a:pathLst>
          </a:custGeom>
          <a:solidFill>
            <a:srgbClr val="1C3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4760BB8-D71A-7349-BD4B-34CABEC88B7B}"/>
              </a:ext>
            </a:extLst>
          </p:cNvPr>
          <p:cNvSpPr txBox="1"/>
          <p:nvPr/>
        </p:nvSpPr>
        <p:spPr>
          <a:xfrm>
            <a:off x="852926" y="92398"/>
            <a:ext cx="10780061" cy="292388"/>
          </a:xfrm>
          <a:prstGeom prst="rect">
            <a:avLst/>
          </a:prstGeom>
          <a:noFill/>
        </p:spPr>
        <p:txBody>
          <a:bodyPr wrap="square" rtlCol="0">
            <a:spAutoFit/>
          </a:bodyPr>
          <a:lstStyle/>
          <a:p>
            <a:r>
              <a:rPr lang="en-GB" sz="1300" b="1" dirty="0">
                <a:solidFill>
                  <a:schemeClr val="bg1"/>
                </a:solidFill>
                <a:latin typeface="Arial" panose="020B0604020202020204" pitchFamily="34" charset="0"/>
                <a:cs typeface="Arial" panose="020B0604020202020204" pitchFamily="34" charset="0"/>
              </a:rPr>
              <a:t>Brokers’ Exposure to Professional Negligence Claims arising from the Coronavirus Pandemic – How to Support your Broker Network.</a:t>
            </a:r>
            <a:endParaRPr lang="en-GB" sz="1300" dirty="0">
              <a:solidFill>
                <a:schemeClr val="bg1"/>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CB520BD6-2BF7-4644-BDD6-B81747A531E1}"/>
              </a:ext>
            </a:extLst>
          </p:cNvPr>
          <p:cNvSpPr txBox="1">
            <a:spLocks/>
          </p:cNvSpPr>
          <p:nvPr/>
        </p:nvSpPr>
        <p:spPr>
          <a:xfrm>
            <a:off x="569646" y="2069949"/>
            <a:ext cx="5166261" cy="43513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1C3B56"/>
                </a:solidFill>
                <a:latin typeface="Arial" panose="020B0604020202020204" pitchFamily="34" charset="0"/>
                <a:cs typeface="Arial" panose="020B0604020202020204" pitchFamily="34" charset="0"/>
              </a:rPr>
              <a:t>Assessing the Insured’s needs</a:t>
            </a:r>
          </a:p>
          <a:p>
            <a:r>
              <a:rPr lang="en-GB" sz="2000" dirty="0">
                <a:solidFill>
                  <a:srgbClr val="1C3B56"/>
                </a:solidFill>
                <a:latin typeface="Arial" panose="020B0604020202020204" pitchFamily="34" charset="0"/>
                <a:cs typeface="Arial" panose="020B0604020202020204" pitchFamily="34" charset="0"/>
              </a:rPr>
              <a:t>Not obtaining insurance</a:t>
            </a:r>
          </a:p>
          <a:p>
            <a:r>
              <a:rPr lang="en-GB" sz="2000" dirty="0">
                <a:solidFill>
                  <a:srgbClr val="1C3B56"/>
                </a:solidFill>
                <a:latin typeface="Arial" panose="020B0604020202020204" pitchFamily="34" charset="0"/>
                <a:cs typeface="Arial" panose="020B0604020202020204" pitchFamily="34" charset="0"/>
              </a:rPr>
              <a:t>Not obtaining the insurance the Insured wanted</a:t>
            </a:r>
          </a:p>
          <a:p>
            <a:r>
              <a:rPr lang="en-GB" sz="2000" dirty="0">
                <a:solidFill>
                  <a:srgbClr val="1C3B56"/>
                </a:solidFill>
                <a:latin typeface="Arial" panose="020B0604020202020204" pitchFamily="34" charset="0"/>
                <a:cs typeface="Arial" panose="020B0604020202020204" pitchFamily="34" charset="0"/>
              </a:rPr>
              <a:t>Not obtaining insurance meeting the Insured’s needs</a:t>
            </a:r>
          </a:p>
          <a:p>
            <a:r>
              <a:rPr lang="en-GB" sz="2000" dirty="0">
                <a:solidFill>
                  <a:srgbClr val="1C3B56"/>
                </a:solidFill>
                <a:latin typeface="Arial" panose="020B0604020202020204" pitchFamily="34" charset="0"/>
                <a:cs typeface="Arial" panose="020B0604020202020204" pitchFamily="34" charset="0"/>
              </a:rPr>
              <a:t>Not exercising discretion in a reasonable way</a:t>
            </a:r>
          </a:p>
          <a:p>
            <a:r>
              <a:rPr lang="en-GB" sz="2000" dirty="0">
                <a:solidFill>
                  <a:srgbClr val="1C3B56"/>
                </a:solidFill>
                <a:latin typeface="Arial" panose="020B0604020202020204" pitchFamily="34" charset="0"/>
                <a:cs typeface="Arial" panose="020B0604020202020204" pitchFamily="34" charset="0"/>
              </a:rPr>
              <a:t>Failing to act with reasonable speed</a:t>
            </a:r>
          </a:p>
          <a:p>
            <a:r>
              <a:rPr lang="en-GB" sz="2000" dirty="0">
                <a:solidFill>
                  <a:srgbClr val="1C3B56"/>
                </a:solidFill>
                <a:latin typeface="Arial" panose="020B0604020202020204" pitchFamily="34" charset="0"/>
                <a:cs typeface="Arial" panose="020B0604020202020204" pitchFamily="34" charset="0"/>
              </a:rPr>
              <a:t>Liabilities associated with Non-Disclosure</a:t>
            </a:r>
          </a:p>
          <a:p>
            <a:pPr>
              <a:lnSpc>
                <a:spcPct val="70000"/>
              </a:lnSpc>
            </a:pPr>
            <a:endParaRPr lang="en-GB" sz="1500" dirty="0"/>
          </a:p>
        </p:txBody>
      </p:sp>
      <p:sp>
        <p:nvSpPr>
          <p:cNvPr id="13" name="Content Placeholder 2">
            <a:extLst>
              <a:ext uri="{FF2B5EF4-FFF2-40B4-BE49-F238E27FC236}">
                <a16:creationId xmlns:a16="http://schemas.microsoft.com/office/drawing/2014/main" id="{69D12F00-74CF-4DB2-9098-6C9B75661B2A}"/>
              </a:ext>
            </a:extLst>
          </p:cNvPr>
          <p:cNvSpPr txBox="1">
            <a:spLocks/>
          </p:cNvSpPr>
          <p:nvPr/>
        </p:nvSpPr>
        <p:spPr>
          <a:xfrm>
            <a:off x="6096000" y="2069949"/>
            <a:ext cx="5166261" cy="43513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1C3B56"/>
                </a:solidFill>
                <a:latin typeface="Arial" panose="020B0604020202020204" pitchFamily="34" charset="0"/>
                <a:cs typeface="Arial" panose="020B0604020202020204" pitchFamily="34" charset="0"/>
              </a:rPr>
              <a:t>Liabilities associated with Misrepresentation</a:t>
            </a:r>
          </a:p>
          <a:p>
            <a:r>
              <a:rPr lang="en-GB" sz="2000" dirty="0">
                <a:solidFill>
                  <a:srgbClr val="1C3B56"/>
                </a:solidFill>
                <a:latin typeface="Arial" panose="020B0604020202020204" pitchFamily="34" charset="0"/>
                <a:cs typeface="Arial" panose="020B0604020202020204" pitchFamily="34" charset="0"/>
              </a:rPr>
              <a:t>Not advising adequately on the existence of and terms of cover</a:t>
            </a:r>
          </a:p>
          <a:p>
            <a:r>
              <a:rPr lang="en-GB" sz="2000" dirty="0">
                <a:solidFill>
                  <a:srgbClr val="1C3B56"/>
                </a:solidFill>
                <a:latin typeface="Arial" panose="020B0604020202020204" pitchFamily="34" charset="0"/>
                <a:cs typeface="Arial" panose="020B0604020202020204" pitchFamily="34" charset="0"/>
              </a:rPr>
              <a:t>Other failure to give competent advice</a:t>
            </a:r>
          </a:p>
          <a:p>
            <a:r>
              <a:rPr lang="en-GB" sz="2000" dirty="0">
                <a:solidFill>
                  <a:srgbClr val="1C3B56"/>
                </a:solidFill>
                <a:latin typeface="Arial" panose="020B0604020202020204" pitchFamily="34" charset="0"/>
                <a:cs typeface="Arial" panose="020B0604020202020204" pitchFamily="34" charset="0"/>
              </a:rPr>
              <a:t>Liabilities during the currency of the policy</a:t>
            </a:r>
          </a:p>
          <a:p>
            <a:r>
              <a:rPr lang="en-GB" sz="2000" dirty="0">
                <a:solidFill>
                  <a:srgbClr val="1C3B56"/>
                </a:solidFill>
                <a:latin typeface="Arial" panose="020B0604020202020204" pitchFamily="34" charset="0"/>
                <a:cs typeface="Arial" panose="020B0604020202020204" pitchFamily="34" charset="0"/>
              </a:rPr>
              <a:t>Failure in respect of Notification and in respect of claims.</a:t>
            </a:r>
          </a:p>
          <a:p>
            <a:pPr marL="0" indent="0">
              <a:buNone/>
            </a:pPr>
            <a:endParaRPr lang="en-GB" sz="1400" dirty="0">
              <a:solidFill>
                <a:srgbClr val="1C3B56"/>
              </a:solidFill>
              <a:latin typeface="Arial" panose="020B0604020202020204" pitchFamily="34" charset="0"/>
              <a:cs typeface="Arial" panose="020B0604020202020204" pitchFamily="34" charset="0"/>
            </a:endParaRPr>
          </a:p>
          <a:p>
            <a:pPr marL="0" indent="0">
              <a:buNone/>
            </a:pPr>
            <a:r>
              <a:rPr lang="en-GB" sz="1400" dirty="0">
                <a:solidFill>
                  <a:srgbClr val="1C3B56"/>
                </a:solidFill>
                <a:latin typeface="Arial" panose="020B0604020202020204" pitchFamily="34" charset="0"/>
                <a:cs typeface="Arial" panose="020B0604020202020204" pitchFamily="34" charset="0"/>
              </a:rPr>
              <a:t>Note: Based on Jackson &amp; Powell Chapter 10. </a:t>
            </a:r>
          </a:p>
          <a:p>
            <a:pPr>
              <a:lnSpc>
                <a:spcPct val="70000"/>
              </a:lnSpc>
            </a:pPr>
            <a:endParaRPr lang="en-GB" sz="1500" dirty="0"/>
          </a:p>
        </p:txBody>
      </p:sp>
    </p:spTree>
    <p:extLst>
      <p:ext uri="{BB962C8B-B14F-4D97-AF65-F5344CB8AC3E}">
        <p14:creationId xmlns:p14="http://schemas.microsoft.com/office/powerpoint/2010/main" val="283946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7" grpId="0" animBg="1"/>
      <p:bldP spid="5" grpId="0"/>
      <p:bldP spid="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48BB83-23A1-F346-BB2E-20872C633B1E}"/>
              </a:ext>
            </a:extLst>
          </p:cNvPr>
          <p:cNvSpPr/>
          <p:nvPr/>
        </p:nvSpPr>
        <p:spPr>
          <a:xfrm>
            <a:off x="0" y="0"/>
            <a:ext cx="12192000" cy="6858000"/>
          </a:xfrm>
          <a:prstGeom prst="rect">
            <a:avLst/>
          </a:prstGeom>
          <a:solidFill>
            <a:srgbClr val="548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37DDAF0-8E48-9E4D-BD27-D783FFDBD83B}"/>
              </a:ext>
            </a:extLst>
          </p:cNvPr>
          <p:cNvSpPr/>
          <p:nvPr/>
        </p:nvSpPr>
        <p:spPr>
          <a:xfrm>
            <a:off x="0" y="1518630"/>
            <a:ext cx="12192000" cy="4258989"/>
          </a:xfrm>
          <a:prstGeom prst="rect">
            <a:avLst/>
          </a:prstGeom>
          <a:solidFill>
            <a:srgbClr val="B6B39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AE4F59C-18E3-7048-AF74-9EC0E5DAA145}"/>
              </a:ext>
            </a:extLst>
          </p:cNvPr>
          <p:cNvSpPr/>
          <p:nvPr/>
        </p:nvSpPr>
        <p:spPr>
          <a:xfrm>
            <a:off x="8261498" y="6039294"/>
            <a:ext cx="3947400" cy="839972"/>
          </a:xfrm>
          <a:prstGeom prst="rect">
            <a:avLst/>
          </a:prstGeom>
          <a:gradFill flip="none" rotWithShape="0">
            <a:gsLst>
              <a:gs pos="22000">
                <a:srgbClr val="F1F0EB">
                  <a:lumMod val="0"/>
                  <a:lumOff val="100000"/>
                </a:srgbClr>
              </a:gs>
              <a:gs pos="95000">
                <a:schemeClr val="bg1">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cs typeface="Arial" panose="020B0604020202020204"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99B4FDB6-5F99-D048-B5BA-03893E38AB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32987" y="6339351"/>
            <a:ext cx="224852" cy="256974"/>
          </a:xfrm>
          <a:prstGeom prst="rect">
            <a:avLst/>
          </a:prstGeom>
        </p:spPr>
      </p:pic>
      <p:sp>
        <p:nvSpPr>
          <p:cNvPr id="5" name="TextBox 4">
            <a:extLst>
              <a:ext uri="{FF2B5EF4-FFF2-40B4-BE49-F238E27FC236}">
                <a16:creationId xmlns:a16="http://schemas.microsoft.com/office/drawing/2014/main" id="{34E24866-B29F-0C4E-B09F-0A06857F7660}"/>
              </a:ext>
            </a:extLst>
          </p:cNvPr>
          <p:cNvSpPr txBox="1"/>
          <p:nvPr/>
        </p:nvSpPr>
        <p:spPr>
          <a:xfrm>
            <a:off x="569645" y="666157"/>
            <a:ext cx="11288194"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The Sickness Spreads</a:t>
            </a:r>
            <a:endParaRPr lang="en-US" sz="3200" b="1" dirty="0">
              <a:solidFill>
                <a:schemeClr val="bg1"/>
              </a:solidFill>
              <a:latin typeface="Arial" panose="020B0604020202020204" pitchFamily="34" charset="0"/>
              <a:cs typeface="Arial" panose="020B0604020202020204" pitchFamily="34" charset="0"/>
            </a:endParaRPr>
          </a:p>
        </p:txBody>
      </p:sp>
      <p:sp>
        <p:nvSpPr>
          <p:cNvPr id="9" name="Snip Single Corner of Rectangle 14">
            <a:extLst>
              <a:ext uri="{FF2B5EF4-FFF2-40B4-BE49-F238E27FC236}">
                <a16:creationId xmlns:a16="http://schemas.microsoft.com/office/drawing/2014/main" id="{FBAA5B83-8A39-7243-B531-3FE2DF0C742C}"/>
              </a:ext>
            </a:extLst>
          </p:cNvPr>
          <p:cNvSpPr/>
          <p:nvPr/>
        </p:nvSpPr>
        <p:spPr>
          <a:xfrm rot="16200000">
            <a:off x="6124061" y="-5563268"/>
            <a:ext cx="530422" cy="11639252"/>
          </a:xfrm>
          <a:custGeom>
            <a:avLst/>
            <a:gdLst>
              <a:gd name="connsiteX0" fmla="*/ 0 w 6348249"/>
              <a:gd name="connsiteY0" fmla="*/ 0 h 5669237"/>
              <a:gd name="connsiteX1" fmla="*/ 5403357 w 6348249"/>
              <a:gd name="connsiteY1" fmla="*/ 0 h 5669237"/>
              <a:gd name="connsiteX2" fmla="*/ 6348249 w 6348249"/>
              <a:gd name="connsiteY2" fmla="*/ 944892 h 5669237"/>
              <a:gd name="connsiteX3" fmla="*/ 6348249 w 6348249"/>
              <a:gd name="connsiteY3" fmla="*/ 5669237 h 5669237"/>
              <a:gd name="connsiteX4" fmla="*/ 0 w 6348249"/>
              <a:gd name="connsiteY4" fmla="*/ 5669237 h 5669237"/>
              <a:gd name="connsiteX5" fmla="*/ 0 w 6348249"/>
              <a:gd name="connsiteY5" fmla="*/ 0 h 5669237"/>
              <a:gd name="connsiteX0" fmla="*/ 534988 w 6883237"/>
              <a:gd name="connsiteY0" fmla="*/ 1755227 h 7424464"/>
              <a:gd name="connsiteX1" fmla="*/ 0 w 6883237"/>
              <a:gd name="connsiteY1" fmla="*/ 0 h 7424464"/>
              <a:gd name="connsiteX2" fmla="*/ 6883237 w 6883237"/>
              <a:gd name="connsiteY2" fmla="*/ 2700119 h 7424464"/>
              <a:gd name="connsiteX3" fmla="*/ 6883237 w 6883237"/>
              <a:gd name="connsiteY3" fmla="*/ 7424464 h 7424464"/>
              <a:gd name="connsiteX4" fmla="*/ 534988 w 6883237"/>
              <a:gd name="connsiteY4" fmla="*/ 7424464 h 7424464"/>
              <a:gd name="connsiteX5" fmla="*/ 534988 w 6883237"/>
              <a:gd name="connsiteY5" fmla="*/ 1755227 h 7424464"/>
              <a:gd name="connsiteX0" fmla="*/ 534988 w 7324673"/>
              <a:gd name="connsiteY0" fmla="*/ 1755227 h 7424464"/>
              <a:gd name="connsiteX1" fmla="*/ 0 w 7324673"/>
              <a:gd name="connsiteY1" fmla="*/ 0 h 7424464"/>
              <a:gd name="connsiteX2" fmla="*/ 7324673 w 7324673"/>
              <a:gd name="connsiteY2" fmla="*/ 2510933 h 7424464"/>
              <a:gd name="connsiteX3" fmla="*/ 6883237 w 7324673"/>
              <a:gd name="connsiteY3" fmla="*/ 7424464 h 7424464"/>
              <a:gd name="connsiteX4" fmla="*/ 534988 w 7324673"/>
              <a:gd name="connsiteY4" fmla="*/ 7424464 h 7424464"/>
              <a:gd name="connsiteX5" fmla="*/ 534988 w 7324673"/>
              <a:gd name="connsiteY5" fmla="*/ 1755227 h 7424464"/>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534988 w 7324673"/>
              <a:gd name="connsiteY4" fmla="*/ 7424464 h 11019002"/>
              <a:gd name="connsiteX5" fmla="*/ 534988 w 7324673"/>
              <a:gd name="connsiteY5" fmla="*/ 1755227 h 11019002"/>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5" fmla="*/ 534988 w 7324673"/>
              <a:gd name="connsiteY5" fmla="*/ 1755227 h 11019002"/>
              <a:gd name="connsiteX0" fmla="*/ 83043 w 7324673"/>
              <a:gd name="connsiteY0" fmla="*/ 10997981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0" fmla="*/ 0 w 7325713"/>
              <a:gd name="connsiteY0" fmla="*/ 10997981 h 11019002"/>
              <a:gd name="connsiteX1" fmla="*/ 1040 w 7325713"/>
              <a:gd name="connsiteY1" fmla="*/ 0 h 11019002"/>
              <a:gd name="connsiteX2" fmla="*/ 7325713 w 7325713"/>
              <a:gd name="connsiteY2" fmla="*/ 2510933 h 11019002"/>
              <a:gd name="connsiteX3" fmla="*/ 7136525 w 7325713"/>
              <a:gd name="connsiteY3" fmla="*/ 11019002 h 11019002"/>
              <a:gd name="connsiteX4" fmla="*/ 0 w 7325713"/>
              <a:gd name="connsiteY4" fmla="*/ 10997981 h 11019002"/>
              <a:gd name="connsiteX0" fmla="*/ 0 w 7327027"/>
              <a:gd name="connsiteY0" fmla="*/ 10997981 h 11019005"/>
              <a:gd name="connsiteX1" fmla="*/ 1040 w 7327027"/>
              <a:gd name="connsiteY1" fmla="*/ 0 h 11019005"/>
              <a:gd name="connsiteX2" fmla="*/ 7325713 w 7327027"/>
              <a:gd name="connsiteY2" fmla="*/ 2510933 h 11019005"/>
              <a:gd name="connsiteX3" fmla="*/ 7327027 w 7327027"/>
              <a:gd name="connsiteY3" fmla="*/ 11019005 h 11019005"/>
              <a:gd name="connsiteX4" fmla="*/ 0 w 7327027"/>
              <a:gd name="connsiteY4" fmla="*/ 10997981 h 11019005"/>
              <a:gd name="connsiteX0" fmla="*/ 0 w 7325713"/>
              <a:gd name="connsiteY0" fmla="*/ 10997981 h 10997981"/>
              <a:gd name="connsiteX1" fmla="*/ 1040 w 7325713"/>
              <a:gd name="connsiteY1" fmla="*/ 0 h 10997981"/>
              <a:gd name="connsiteX2" fmla="*/ 7325713 w 7325713"/>
              <a:gd name="connsiteY2" fmla="*/ 2510933 h 10997981"/>
              <a:gd name="connsiteX3" fmla="*/ 7250827 w 7325713"/>
              <a:gd name="connsiteY3" fmla="*/ 9406105 h 10997981"/>
              <a:gd name="connsiteX4" fmla="*/ 0 w 7325713"/>
              <a:gd name="connsiteY4" fmla="*/ 10997981 h 10997981"/>
              <a:gd name="connsiteX0" fmla="*/ 0 w 7327027"/>
              <a:gd name="connsiteY0" fmla="*/ 10997981 h 10997981"/>
              <a:gd name="connsiteX1" fmla="*/ 1040 w 7327027"/>
              <a:gd name="connsiteY1" fmla="*/ 0 h 10997981"/>
              <a:gd name="connsiteX2" fmla="*/ 7325713 w 7327027"/>
              <a:gd name="connsiteY2" fmla="*/ 2510933 h 10997981"/>
              <a:gd name="connsiteX3" fmla="*/ 7327027 w 7327027"/>
              <a:gd name="connsiteY3" fmla="*/ 9825205 h 10997981"/>
              <a:gd name="connsiteX4" fmla="*/ 0 w 7327027"/>
              <a:gd name="connsiteY4" fmla="*/ 10997981 h 10997981"/>
              <a:gd name="connsiteX0" fmla="*/ 100561 w 7325988"/>
              <a:gd name="connsiteY0" fmla="*/ 9524781 h 9825205"/>
              <a:gd name="connsiteX1" fmla="*/ 1 w 7325988"/>
              <a:gd name="connsiteY1" fmla="*/ 0 h 9825205"/>
              <a:gd name="connsiteX2" fmla="*/ 7324674 w 7325988"/>
              <a:gd name="connsiteY2" fmla="*/ 2510933 h 9825205"/>
              <a:gd name="connsiteX3" fmla="*/ 7325988 w 7325988"/>
              <a:gd name="connsiteY3" fmla="*/ 9825205 h 9825205"/>
              <a:gd name="connsiteX4" fmla="*/ 100561 w 7325988"/>
              <a:gd name="connsiteY4" fmla="*/ 9524781 h 9825205"/>
              <a:gd name="connsiteX0" fmla="*/ 0 w 7327027"/>
              <a:gd name="connsiteY0" fmla="*/ 9829581 h 9829581"/>
              <a:gd name="connsiteX1" fmla="*/ 1040 w 7327027"/>
              <a:gd name="connsiteY1" fmla="*/ 0 h 9829581"/>
              <a:gd name="connsiteX2" fmla="*/ 7325713 w 7327027"/>
              <a:gd name="connsiteY2" fmla="*/ 2510933 h 9829581"/>
              <a:gd name="connsiteX3" fmla="*/ 7327027 w 7327027"/>
              <a:gd name="connsiteY3" fmla="*/ 9825205 h 9829581"/>
              <a:gd name="connsiteX4" fmla="*/ 0 w 7327027"/>
              <a:gd name="connsiteY4" fmla="*/ 9829581 h 9829581"/>
              <a:gd name="connsiteX0" fmla="*/ 0 w 7327027"/>
              <a:gd name="connsiteY0" fmla="*/ 9829581 h 9829581"/>
              <a:gd name="connsiteX1" fmla="*/ 1040 w 7327027"/>
              <a:gd name="connsiteY1" fmla="*/ 0 h 9829581"/>
              <a:gd name="connsiteX2" fmla="*/ 812799 w 7327027"/>
              <a:gd name="connsiteY2" fmla="*/ 275733 h 9829581"/>
              <a:gd name="connsiteX3" fmla="*/ 7327027 w 7327027"/>
              <a:gd name="connsiteY3" fmla="*/ 9825205 h 9829581"/>
              <a:gd name="connsiteX4" fmla="*/ 0 w 7327027"/>
              <a:gd name="connsiteY4" fmla="*/ 9829581 h 9829581"/>
              <a:gd name="connsiteX0" fmla="*/ 0 w 812799"/>
              <a:gd name="connsiteY0" fmla="*/ 9829581 h 11603208"/>
              <a:gd name="connsiteX1" fmla="*/ 1040 w 812799"/>
              <a:gd name="connsiteY1" fmla="*/ 0 h 11603208"/>
              <a:gd name="connsiteX2" fmla="*/ 812799 w 812799"/>
              <a:gd name="connsiteY2" fmla="*/ 275733 h 11603208"/>
              <a:gd name="connsiteX3" fmla="*/ 773408 w 812799"/>
              <a:gd name="connsiteY3" fmla="*/ 11603208 h 11603208"/>
              <a:gd name="connsiteX4" fmla="*/ 0 w 812799"/>
              <a:gd name="connsiteY4" fmla="*/ 9829581 h 11603208"/>
              <a:gd name="connsiteX0" fmla="*/ 0 w 812798"/>
              <a:gd name="connsiteY0" fmla="*/ 11607584 h 11607584"/>
              <a:gd name="connsiteX1" fmla="*/ 1039 w 812798"/>
              <a:gd name="connsiteY1" fmla="*/ 0 h 11607584"/>
              <a:gd name="connsiteX2" fmla="*/ 812798 w 812798"/>
              <a:gd name="connsiteY2" fmla="*/ 275733 h 11607584"/>
              <a:gd name="connsiteX3" fmla="*/ 773407 w 812798"/>
              <a:gd name="connsiteY3" fmla="*/ 11603208 h 11607584"/>
              <a:gd name="connsiteX4" fmla="*/ 0 w 812798"/>
              <a:gd name="connsiteY4" fmla="*/ 11607584 h 11607584"/>
              <a:gd name="connsiteX0" fmla="*/ 0 w 841250"/>
              <a:gd name="connsiteY0" fmla="*/ 11607584 h 11615908"/>
              <a:gd name="connsiteX1" fmla="*/ 1039 w 841250"/>
              <a:gd name="connsiteY1" fmla="*/ 0 h 11615908"/>
              <a:gd name="connsiteX2" fmla="*/ 812798 w 841250"/>
              <a:gd name="connsiteY2" fmla="*/ 275733 h 11615908"/>
              <a:gd name="connsiteX3" fmla="*/ 841250 w 841250"/>
              <a:gd name="connsiteY3" fmla="*/ 11615908 h 11615908"/>
              <a:gd name="connsiteX4" fmla="*/ 0 w 841250"/>
              <a:gd name="connsiteY4" fmla="*/ 11607584 h 11615908"/>
              <a:gd name="connsiteX0" fmla="*/ 0 w 812798"/>
              <a:gd name="connsiteY0" fmla="*/ 11607584 h 11615911"/>
              <a:gd name="connsiteX1" fmla="*/ 1039 w 812798"/>
              <a:gd name="connsiteY1" fmla="*/ 0 h 11615911"/>
              <a:gd name="connsiteX2" fmla="*/ 812798 w 812798"/>
              <a:gd name="connsiteY2" fmla="*/ 275733 h 11615911"/>
              <a:gd name="connsiteX3" fmla="*/ 773408 w 812798"/>
              <a:gd name="connsiteY3" fmla="*/ 11615911 h 11615911"/>
              <a:gd name="connsiteX4" fmla="*/ 0 w 812798"/>
              <a:gd name="connsiteY4" fmla="*/ 11607584 h 11615911"/>
              <a:gd name="connsiteX0" fmla="*/ 0 w 814115"/>
              <a:gd name="connsiteY0" fmla="*/ 11607584 h 11628614"/>
              <a:gd name="connsiteX1" fmla="*/ 1039 w 814115"/>
              <a:gd name="connsiteY1" fmla="*/ 0 h 11628614"/>
              <a:gd name="connsiteX2" fmla="*/ 812798 w 814115"/>
              <a:gd name="connsiteY2" fmla="*/ 275733 h 11628614"/>
              <a:gd name="connsiteX3" fmla="*/ 814115 w 814115"/>
              <a:gd name="connsiteY3" fmla="*/ 11628614 h 11628614"/>
              <a:gd name="connsiteX4" fmla="*/ 0 w 814115"/>
              <a:gd name="connsiteY4" fmla="*/ 11607584 h 11628614"/>
              <a:gd name="connsiteX0" fmla="*/ 0 w 814114"/>
              <a:gd name="connsiteY0" fmla="*/ 11632987 h 11632987"/>
              <a:gd name="connsiteX1" fmla="*/ 1038 w 814114"/>
              <a:gd name="connsiteY1" fmla="*/ 0 h 11632987"/>
              <a:gd name="connsiteX2" fmla="*/ 812797 w 814114"/>
              <a:gd name="connsiteY2" fmla="*/ 275733 h 11632987"/>
              <a:gd name="connsiteX3" fmla="*/ 814114 w 814114"/>
              <a:gd name="connsiteY3" fmla="*/ 11628614 h 11632987"/>
              <a:gd name="connsiteX4" fmla="*/ 0 w 814114"/>
              <a:gd name="connsiteY4" fmla="*/ 11632987 h 11632987"/>
              <a:gd name="connsiteX0" fmla="*/ 0 w 814114"/>
              <a:gd name="connsiteY0" fmla="*/ 11632987 h 11632987"/>
              <a:gd name="connsiteX1" fmla="*/ 1038 w 814114"/>
              <a:gd name="connsiteY1" fmla="*/ 0 h 11632987"/>
              <a:gd name="connsiteX2" fmla="*/ 566698 w 814114"/>
              <a:gd name="connsiteY2" fmla="*/ 233850 h 11632987"/>
              <a:gd name="connsiteX3" fmla="*/ 814114 w 814114"/>
              <a:gd name="connsiteY3" fmla="*/ 11628614 h 11632987"/>
              <a:gd name="connsiteX4" fmla="*/ 0 w 814114"/>
              <a:gd name="connsiteY4" fmla="*/ 11632987 h 11632987"/>
              <a:gd name="connsiteX0" fmla="*/ 0 w 609639"/>
              <a:gd name="connsiteY0" fmla="*/ 11632987 h 11639249"/>
              <a:gd name="connsiteX1" fmla="*/ 1038 w 609639"/>
              <a:gd name="connsiteY1" fmla="*/ 0 h 11639249"/>
              <a:gd name="connsiteX2" fmla="*/ 566698 w 609639"/>
              <a:gd name="connsiteY2" fmla="*/ 233850 h 11639249"/>
              <a:gd name="connsiteX3" fmla="*/ 609639 w 609639"/>
              <a:gd name="connsiteY3" fmla="*/ 11639249 h 11639249"/>
              <a:gd name="connsiteX4" fmla="*/ 0 w 609639"/>
              <a:gd name="connsiteY4" fmla="*/ 11632987 h 11639249"/>
              <a:gd name="connsiteX0" fmla="*/ 0 w 566698"/>
              <a:gd name="connsiteY0" fmla="*/ 11632987 h 11639252"/>
              <a:gd name="connsiteX1" fmla="*/ 1038 w 566698"/>
              <a:gd name="connsiteY1" fmla="*/ 0 h 11639252"/>
              <a:gd name="connsiteX2" fmla="*/ 566698 w 566698"/>
              <a:gd name="connsiteY2" fmla="*/ 233850 h 11639252"/>
              <a:gd name="connsiteX3" fmla="*/ 507402 w 566698"/>
              <a:gd name="connsiteY3" fmla="*/ 11639252 h 11639252"/>
              <a:gd name="connsiteX4" fmla="*/ 0 w 566698"/>
              <a:gd name="connsiteY4" fmla="*/ 11632987 h 11639252"/>
              <a:gd name="connsiteX0" fmla="*/ 0 w 566698"/>
              <a:gd name="connsiteY0" fmla="*/ 11632987 h 11639252"/>
              <a:gd name="connsiteX1" fmla="*/ 1038 w 566698"/>
              <a:gd name="connsiteY1" fmla="*/ 0 h 11639252"/>
              <a:gd name="connsiteX2" fmla="*/ 566698 w 566698"/>
              <a:gd name="connsiteY2" fmla="*/ 233850 h 11639252"/>
              <a:gd name="connsiteX3" fmla="*/ 564201 w 566698"/>
              <a:gd name="connsiteY3" fmla="*/ 11639252 h 11639252"/>
              <a:gd name="connsiteX4" fmla="*/ 0 w 566698"/>
              <a:gd name="connsiteY4" fmla="*/ 11632987 h 1163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698" h="11639252">
                <a:moveTo>
                  <a:pt x="0" y="11632987"/>
                </a:moveTo>
                <a:cubicBezTo>
                  <a:pt x="347" y="7966993"/>
                  <a:pt x="691" y="3665994"/>
                  <a:pt x="1038" y="0"/>
                </a:cubicBezTo>
                <a:lnTo>
                  <a:pt x="566698" y="233850"/>
                </a:lnTo>
                <a:cubicBezTo>
                  <a:pt x="565866" y="4035651"/>
                  <a:pt x="565033" y="7837451"/>
                  <a:pt x="564201" y="11639252"/>
                </a:cubicBezTo>
                <a:lnTo>
                  <a:pt x="0" y="11632987"/>
                </a:lnTo>
                <a:close/>
              </a:path>
            </a:pathLst>
          </a:custGeom>
          <a:solidFill>
            <a:srgbClr val="1C3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4760BB8-D71A-7349-BD4B-34CABEC88B7B}"/>
              </a:ext>
            </a:extLst>
          </p:cNvPr>
          <p:cNvSpPr txBox="1"/>
          <p:nvPr/>
        </p:nvSpPr>
        <p:spPr>
          <a:xfrm>
            <a:off x="852926" y="92398"/>
            <a:ext cx="10780061" cy="292388"/>
          </a:xfrm>
          <a:prstGeom prst="rect">
            <a:avLst/>
          </a:prstGeom>
          <a:noFill/>
        </p:spPr>
        <p:txBody>
          <a:bodyPr wrap="square" rtlCol="0">
            <a:spAutoFit/>
          </a:bodyPr>
          <a:lstStyle/>
          <a:p>
            <a:r>
              <a:rPr lang="en-GB" sz="1300" b="1" dirty="0">
                <a:solidFill>
                  <a:schemeClr val="bg1"/>
                </a:solidFill>
                <a:latin typeface="Arial" panose="020B0604020202020204" pitchFamily="34" charset="0"/>
                <a:cs typeface="Arial" panose="020B0604020202020204" pitchFamily="34" charset="0"/>
              </a:rPr>
              <a:t>Brokers’ Exposure to Professional Negligence Claims arising from the Coronavirus Pandemic – How to Support your Broker Network.</a:t>
            </a:r>
            <a:endParaRPr lang="en-GB" sz="1300" dirty="0">
              <a:solidFill>
                <a:schemeClr val="bg1"/>
              </a:solidFill>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B75E6D27-A128-4A54-A9F4-56D0BBA0E5DA}"/>
              </a:ext>
            </a:extLst>
          </p:cNvPr>
          <p:cNvSpPr txBox="1">
            <a:spLocks/>
          </p:cNvSpPr>
          <p:nvPr/>
        </p:nvSpPr>
        <p:spPr>
          <a:xfrm>
            <a:off x="569646" y="1756611"/>
            <a:ext cx="10515600" cy="38501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endParaRPr lang="en-GB" sz="1400" dirty="0">
              <a:solidFill>
                <a:srgbClr val="1C3B56"/>
              </a:solidFill>
              <a:latin typeface="Arial" panose="020B0604020202020204" pitchFamily="34" charset="0"/>
              <a:cs typeface="Arial" panose="020B0604020202020204" pitchFamily="34" charset="0"/>
            </a:endParaRPr>
          </a:p>
          <a:p>
            <a:pPr marL="0" indent="0">
              <a:lnSpc>
                <a:spcPct val="80000"/>
              </a:lnSpc>
              <a:buNone/>
            </a:pPr>
            <a:r>
              <a:rPr lang="en-GB" sz="1400" b="1" dirty="0">
                <a:solidFill>
                  <a:srgbClr val="1C3B56"/>
                </a:solidFill>
                <a:latin typeface="Arial" panose="020B0604020202020204" pitchFamily="34" charset="0"/>
                <a:cs typeface="Arial" panose="020B0604020202020204" pitchFamily="34" charset="0"/>
              </a:rPr>
              <a:t>Exposure is more than breach of duty, at least in tort</a:t>
            </a:r>
          </a:p>
          <a:p>
            <a:pPr marL="0" indent="0">
              <a:lnSpc>
                <a:spcPct val="80000"/>
              </a:lnSpc>
              <a:buNone/>
            </a:pPr>
            <a:endParaRPr lang="en-GB" sz="1400" b="1" dirty="0">
              <a:solidFill>
                <a:srgbClr val="1C3B56"/>
              </a:solidFill>
              <a:latin typeface="Arial" panose="020B0604020202020204" pitchFamily="34" charset="0"/>
              <a:cs typeface="Arial" panose="020B0604020202020204" pitchFamily="34" charset="0"/>
            </a:endParaRPr>
          </a:p>
          <a:p>
            <a:r>
              <a:rPr lang="en-GB" sz="1400" b="1" dirty="0">
                <a:solidFill>
                  <a:srgbClr val="1C3B56"/>
                </a:solidFill>
                <a:latin typeface="Arial" panose="020B0604020202020204" pitchFamily="34" charset="0"/>
                <a:cs typeface="Arial" panose="020B0604020202020204" pitchFamily="34" charset="0"/>
              </a:rPr>
              <a:t>Classically liability depends on:</a:t>
            </a:r>
          </a:p>
          <a:p>
            <a:pPr lvl="0"/>
            <a:r>
              <a:rPr lang="en-GB" sz="1400" b="1" dirty="0">
                <a:solidFill>
                  <a:srgbClr val="1C3B56"/>
                </a:solidFill>
                <a:latin typeface="Arial" panose="020B0604020202020204" pitchFamily="34" charset="0"/>
                <a:cs typeface="Arial" panose="020B0604020202020204" pitchFamily="34" charset="0"/>
              </a:rPr>
              <a:t>Breach of Duty</a:t>
            </a:r>
          </a:p>
          <a:p>
            <a:pPr lvl="0"/>
            <a:r>
              <a:rPr lang="en-GB" sz="1400" b="1" dirty="0">
                <a:solidFill>
                  <a:srgbClr val="1C3B56"/>
                </a:solidFill>
                <a:latin typeface="Arial" panose="020B0604020202020204" pitchFamily="34" charset="0"/>
                <a:cs typeface="Arial" panose="020B0604020202020204" pitchFamily="34" charset="0"/>
              </a:rPr>
              <a:t>Assessed against an appropriate standard of care</a:t>
            </a:r>
          </a:p>
          <a:p>
            <a:pPr lvl="0"/>
            <a:r>
              <a:rPr lang="en-GB" sz="1400" b="1" dirty="0">
                <a:solidFill>
                  <a:srgbClr val="1C3B56"/>
                </a:solidFill>
                <a:latin typeface="Arial" panose="020B0604020202020204" pitchFamily="34" charset="0"/>
                <a:cs typeface="Arial" panose="020B0604020202020204" pitchFamily="34" charset="0"/>
              </a:rPr>
              <a:t>Causation</a:t>
            </a:r>
          </a:p>
          <a:p>
            <a:pPr lvl="0"/>
            <a:r>
              <a:rPr lang="en-GB" sz="1400" b="1" dirty="0">
                <a:solidFill>
                  <a:srgbClr val="1C3B56"/>
                </a:solidFill>
                <a:latin typeface="Arial" panose="020B0604020202020204" pitchFamily="34" charset="0"/>
                <a:cs typeface="Arial" panose="020B0604020202020204" pitchFamily="34" charset="0"/>
              </a:rPr>
              <a:t>Recoverable Loss.</a:t>
            </a:r>
          </a:p>
          <a:p>
            <a:pPr marL="0" indent="0">
              <a:buNone/>
            </a:pPr>
            <a:endParaRPr lang="en-GB" sz="1400" b="1" dirty="0">
              <a:solidFill>
                <a:srgbClr val="1C3B56"/>
              </a:solidFill>
              <a:latin typeface="Arial" panose="020B0604020202020204" pitchFamily="34" charset="0"/>
              <a:cs typeface="Arial" panose="020B0604020202020204" pitchFamily="34" charset="0"/>
            </a:endParaRPr>
          </a:p>
          <a:p>
            <a:pPr marL="0" indent="0">
              <a:buNone/>
            </a:pPr>
            <a:r>
              <a:rPr lang="en-GB" sz="1400" b="1" dirty="0">
                <a:solidFill>
                  <a:srgbClr val="1C3B56"/>
                </a:solidFill>
                <a:latin typeface="Arial" panose="020B0604020202020204" pitchFamily="34" charset="0"/>
                <a:cs typeface="Arial" panose="020B0604020202020204" pitchFamily="34" charset="0"/>
              </a:rPr>
              <a:t>Causation and Loss turns the issue back to the general insurance law and the indemnity available under actual Policies.</a:t>
            </a:r>
          </a:p>
          <a:p>
            <a:pPr marL="0" indent="0">
              <a:buNone/>
            </a:pPr>
            <a:r>
              <a:rPr lang="en-GB" sz="1400" b="1" dirty="0">
                <a:solidFill>
                  <a:srgbClr val="1C3B56"/>
                </a:solidFill>
                <a:latin typeface="Arial" panose="020B0604020202020204" pitchFamily="34" charset="0"/>
                <a:cs typeface="Arial" panose="020B0604020202020204" pitchFamily="34" charset="0"/>
              </a:rPr>
              <a:t>It is difficult to keep the focus on the Broker when the Insurers’ decisions are significant and questionable too.</a:t>
            </a:r>
          </a:p>
          <a:p>
            <a:pPr marL="0" indent="0">
              <a:buNone/>
            </a:pPr>
            <a:r>
              <a:rPr lang="en-GB" sz="1400" b="1" dirty="0">
                <a:solidFill>
                  <a:srgbClr val="1C3B56"/>
                </a:solidFill>
                <a:latin typeface="Arial" panose="020B0604020202020204" pitchFamily="34" charset="0"/>
                <a:cs typeface="Arial" panose="020B0604020202020204" pitchFamily="34" charset="0"/>
              </a:rPr>
              <a:t>See – </a:t>
            </a:r>
            <a:r>
              <a:rPr lang="en-GB" sz="1400" b="1" dirty="0" err="1">
                <a:solidFill>
                  <a:srgbClr val="1C3B56"/>
                </a:solidFill>
                <a:latin typeface="Arial" panose="020B0604020202020204" pitchFamily="34" charset="0"/>
                <a:cs typeface="Arial" panose="020B0604020202020204" pitchFamily="34" charset="0"/>
              </a:rPr>
              <a:t>Dalamd</a:t>
            </a:r>
            <a:r>
              <a:rPr lang="en-GB" sz="1400" b="1" dirty="0">
                <a:solidFill>
                  <a:srgbClr val="1C3B56"/>
                </a:solidFill>
                <a:latin typeface="Arial" panose="020B0604020202020204" pitchFamily="34" charset="0"/>
                <a:cs typeface="Arial" panose="020B0604020202020204" pitchFamily="34" charset="0"/>
              </a:rPr>
              <a:t> Limited v Butterworth Spengler Commercial Limited [2018] EWHC 2558 (Comm) – a pre-Insurance Act case</a:t>
            </a:r>
          </a:p>
        </p:txBody>
      </p:sp>
    </p:spTree>
    <p:extLst>
      <p:ext uri="{BB962C8B-B14F-4D97-AF65-F5344CB8AC3E}">
        <p14:creationId xmlns:p14="http://schemas.microsoft.com/office/powerpoint/2010/main" val="194154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7" grpId="0" animBg="1"/>
      <p:bldP spid="5" grpId="0"/>
      <p:bldP spid="9" grpId="0"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DF0990-F1CD-6846-89BA-6C411879C8F6}"/>
              </a:ext>
            </a:extLst>
          </p:cNvPr>
          <p:cNvSpPr/>
          <p:nvPr/>
        </p:nvSpPr>
        <p:spPr>
          <a:xfrm>
            <a:off x="0" y="931317"/>
            <a:ext cx="7474688" cy="5170646"/>
          </a:xfrm>
          <a:prstGeom prst="rect">
            <a:avLst/>
          </a:prstGeom>
          <a:solidFill>
            <a:srgbClr val="B6B39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 name="Snip Single Corner of Rectangle 14">
            <a:extLst>
              <a:ext uri="{FF2B5EF4-FFF2-40B4-BE49-F238E27FC236}">
                <a16:creationId xmlns:a16="http://schemas.microsoft.com/office/drawing/2014/main" id="{F33DE528-D62C-E24C-A569-5E41263099FC}"/>
              </a:ext>
            </a:extLst>
          </p:cNvPr>
          <p:cNvSpPr/>
          <p:nvPr/>
        </p:nvSpPr>
        <p:spPr>
          <a:xfrm rot="16200000">
            <a:off x="6124061" y="-5563268"/>
            <a:ext cx="530422" cy="11639252"/>
          </a:xfrm>
          <a:custGeom>
            <a:avLst/>
            <a:gdLst>
              <a:gd name="connsiteX0" fmla="*/ 0 w 6348249"/>
              <a:gd name="connsiteY0" fmla="*/ 0 h 5669237"/>
              <a:gd name="connsiteX1" fmla="*/ 5403357 w 6348249"/>
              <a:gd name="connsiteY1" fmla="*/ 0 h 5669237"/>
              <a:gd name="connsiteX2" fmla="*/ 6348249 w 6348249"/>
              <a:gd name="connsiteY2" fmla="*/ 944892 h 5669237"/>
              <a:gd name="connsiteX3" fmla="*/ 6348249 w 6348249"/>
              <a:gd name="connsiteY3" fmla="*/ 5669237 h 5669237"/>
              <a:gd name="connsiteX4" fmla="*/ 0 w 6348249"/>
              <a:gd name="connsiteY4" fmla="*/ 5669237 h 5669237"/>
              <a:gd name="connsiteX5" fmla="*/ 0 w 6348249"/>
              <a:gd name="connsiteY5" fmla="*/ 0 h 5669237"/>
              <a:gd name="connsiteX0" fmla="*/ 534988 w 6883237"/>
              <a:gd name="connsiteY0" fmla="*/ 1755227 h 7424464"/>
              <a:gd name="connsiteX1" fmla="*/ 0 w 6883237"/>
              <a:gd name="connsiteY1" fmla="*/ 0 h 7424464"/>
              <a:gd name="connsiteX2" fmla="*/ 6883237 w 6883237"/>
              <a:gd name="connsiteY2" fmla="*/ 2700119 h 7424464"/>
              <a:gd name="connsiteX3" fmla="*/ 6883237 w 6883237"/>
              <a:gd name="connsiteY3" fmla="*/ 7424464 h 7424464"/>
              <a:gd name="connsiteX4" fmla="*/ 534988 w 6883237"/>
              <a:gd name="connsiteY4" fmla="*/ 7424464 h 7424464"/>
              <a:gd name="connsiteX5" fmla="*/ 534988 w 6883237"/>
              <a:gd name="connsiteY5" fmla="*/ 1755227 h 7424464"/>
              <a:gd name="connsiteX0" fmla="*/ 534988 w 7324673"/>
              <a:gd name="connsiteY0" fmla="*/ 1755227 h 7424464"/>
              <a:gd name="connsiteX1" fmla="*/ 0 w 7324673"/>
              <a:gd name="connsiteY1" fmla="*/ 0 h 7424464"/>
              <a:gd name="connsiteX2" fmla="*/ 7324673 w 7324673"/>
              <a:gd name="connsiteY2" fmla="*/ 2510933 h 7424464"/>
              <a:gd name="connsiteX3" fmla="*/ 6883237 w 7324673"/>
              <a:gd name="connsiteY3" fmla="*/ 7424464 h 7424464"/>
              <a:gd name="connsiteX4" fmla="*/ 534988 w 7324673"/>
              <a:gd name="connsiteY4" fmla="*/ 7424464 h 7424464"/>
              <a:gd name="connsiteX5" fmla="*/ 534988 w 7324673"/>
              <a:gd name="connsiteY5" fmla="*/ 1755227 h 7424464"/>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534988 w 7324673"/>
              <a:gd name="connsiteY4" fmla="*/ 7424464 h 11019002"/>
              <a:gd name="connsiteX5" fmla="*/ 534988 w 7324673"/>
              <a:gd name="connsiteY5" fmla="*/ 1755227 h 11019002"/>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5" fmla="*/ 534988 w 7324673"/>
              <a:gd name="connsiteY5" fmla="*/ 1755227 h 11019002"/>
              <a:gd name="connsiteX0" fmla="*/ 83043 w 7324673"/>
              <a:gd name="connsiteY0" fmla="*/ 10997981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0" fmla="*/ 0 w 7325713"/>
              <a:gd name="connsiteY0" fmla="*/ 10997981 h 11019002"/>
              <a:gd name="connsiteX1" fmla="*/ 1040 w 7325713"/>
              <a:gd name="connsiteY1" fmla="*/ 0 h 11019002"/>
              <a:gd name="connsiteX2" fmla="*/ 7325713 w 7325713"/>
              <a:gd name="connsiteY2" fmla="*/ 2510933 h 11019002"/>
              <a:gd name="connsiteX3" fmla="*/ 7136525 w 7325713"/>
              <a:gd name="connsiteY3" fmla="*/ 11019002 h 11019002"/>
              <a:gd name="connsiteX4" fmla="*/ 0 w 7325713"/>
              <a:gd name="connsiteY4" fmla="*/ 10997981 h 11019002"/>
              <a:gd name="connsiteX0" fmla="*/ 0 w 7327027"/>
              <a:gd name="connsiteY0" fmla="*/ 10997981 h 11019005"/>
              <a:gd name="connsiteX1" fmla="*/ 1040 w 7327027"/>
              <a:gd name="connsiteY1" fmla="*/ 0 h 11019005"/>
              <a:gd name="connsiteX2" fmla="*/ 7325713 w 7327027"/>
              <a:gd name="connsiteY2" fmla="*/ 2510933 h 11019005"/>
              <a:gd name="connsiteX3" fmla="*/ 7327027 w 7327027"/>
              <a:gd name="connsiteY3" fmla="*/ 11019005 h 11019005"/>
              <a:gd name="connsiteX4" fmla="*/ 0 w 7327027"/>
              <a:gd name="connsiteY4" fmla="*/ 10997981 h 11019005"/>
              <a:gd name="connsiteX0" fmla="*/ 0 w 7325713"/>
              <a:gd name="connsiteY0" fmla="*/ 10997981 h 10997981"/>
              <a:gd name="connsiteX1" fmla="*/ 1040 w 7325713"/>
              <a:gd name="connsiteY1" fmla="*/ 0 h 10997981"/>
              <a:gd name="connsiteX2" fmla="*/ 7325713 w 7325713"/>
              <a:gd name="connsiteY2" fmla="*/ 2510933 h 10997981"/>
              <a:gd name="connsiteX3" fmla="*/ 7250827 w 7325713"/>
              <a:gd name="connsiteY3" fmla="*/ 9406105 h 10997981"/>
              <a:gd name="connsiteX4" fmla="*/ 0 w 7325713"/>
              <a:gd name="connsiteY4" fmla="*/ 10997981 h 10997981"/>
              <a:gd name="connsiteX0" fmla="*/ 0 w 7327027"/>
              <a:gd name="connsiteY0" fmla="*/ 10997981 h 10997981"/>
              <a:gd name="connsiteX1" fmla="*/ 1040 w 7327027"/>
              <a:gd name="connsiteY1" fmla="*/ 0 h 10997981"/>
              <a:gd name="connsiteX2" fmla="*/ 7325713 w 7327027"/>
              <a:gd name="connsiteY2" fmla="*/ 2510933 h 10997981"/>
              <a:gd name="connsiteX3" fmla="*/ 7327027 w 7327027"/>
              <a:gd name="connsiteY3" fmla="*/ 9825205 h 10997981"/>
              <a:gd name="connsiteX4" fmla="*/ 0 w 7327027"/>
              <a:gd name="connsiteY4" fmla="*/ 10997981 h 10997981"/>
              <a:gd name="connsiteX0" fmla="*/ 100561 w 7325988"/>
              <a:gd name="connsiteY0" fmla="*/ 9524781 h 9825205"/>
              <a:gd name="connsiteX1" fmla="*/ 1 w 7325988"/>
              <a:gd name="connsiteY1" fmla="*/ 0 h 9825205"/>
              <a:gd name="connsiteX2" fmla="*/ 7324674 w 7325988"/>
              <a:gd name="connsiteY2" fmla="*/ 2510933 h 9825205"/>
              <a:gd name="connsiteX3" fmla="*/ 7325988 w 7325988"/>
              <a:gd name="connsiteY3" fmla="*/ 9825205 h 9825205"/>
              <a:gd name="connsiteX4" fmla="*/ 100561 w 7325988"/>
              <a:gd name="connsiteY4" fmla="*/ 9524781 h 9825205"/>
              <a:gd name="connsiteX0" fmla="*/ 0 w 7327027"/>
              <a:gd name="connsiteY0" fmla="*/ 9829581 h 9829581"/>
              <a:gd name="connsiteX1" fmla="*/ 1040 w 7327027"/>
              <a:gd name="connsiteY1" fmla="*/ 0 h 9829581"/>
              <a:gd name="connsiteX2" fmla="*/ 7325713 w 7327027"/>
              <a:gd name="connsiteY2" fmla="*/ 2510933 h 9829581"/>
              <a:gd name="connsiteX3" fmla="*/ 7327027 w 7327027"/>
              <a:gd name="connsiteY3" fmla="*/ 9825205 h 9829581"/>
              <a:gd name="connsiteX4" fmla="*/ 0 w 7327027"/>
              <a:gd name="connsiteY4" fmla="*/ 9829581 h 9829581"/>
              <a:gd name="connsiteX0" fmla="*/ 0 w 7327027"/>
              <a:gd name="connsiteY0" fmla="*/ 9829581 h 9829581"/>
              <a:gd name="connsiteX1" fmla="*/ 1040 w 7327027"/>
              <a:gd name="connsiteY1" fmla="*/ 0 h 9829581"/>
              <a:gd name="connsiteX2" fmla="*/ 812799 w 7327027"/>
              <a:gd name="connsiteY2" fmla="*/ 275733 h 9829581"/>
              <a:gd name="connsiteX3" fmla="*/ 7327027 w 7327027"/>
              <a:gd name="connsiteY3" fmla="*/ 9825205 h 9829581"/>
              <a:gd name="connsiteX4" fmla="*/ 0 w 7327027"/>
              <a:gd name="connsiteY4" fmla="*/ 9829581 h 9829581"/>
              <a:gd name="connsiteX0" fmla="*/ 0 w 812799"/>
              <a:gd name="connsiteY0" fmla="*/ 9829581 h 11603208"/>
              <a:gd name="connsiteX1" fmla="*/ 1040 w 812799"/>
              <a:gd name="connsiteY1" fmla="*/ 0 h 11603208"/>
              <a:gd name="connsiteX2" fmla="*/ 812799 w 812799"/>
              <a:gd name="connsiteY2" fmla="*/ 275733 h 11603208"/>
              <a:gd name="connsiteX3" fmla="*/ 773408 w 812799"/>
              <a:gd name="connsiteY3" fmla="*/ 11603208 h 11603208"/>
              <a:gd name="connsiteX4" fmla="*/ 0 w 812799"/>
              <a:gd name="connsiteY4" fmla="*/ 9829581 h 11603208"/>
              <a:gd name="connsiteX0" fmla="*/ 0 w 812798"/>
              <a:gd name="connsiteY0" fmla="*/ 11607584 h 11607584"/>
              <a:gd name="connsiteX1" fmla="*/ 1039 w 812798"/>
              <a:gd name="connsiteY1" fmla="*/ 0 h 11607584"/>
              <a:gd name="connsiteX2" fmla="*/ 812798 w 812798"/>
              <a:gd name="connsiteY2" fmla="*/ 275733 h 11607584"/>
              <a:gd name="connsiteX3" fmla="*/ 773407 w 812798"/>
              <a:gd name="connsiteY3" fmla="*/ 11603208 h 11607584"/>
              <a:gd name="connsiteX4" fmla="*/ 0 w 812798"/>
              <a:gd name="connsiteY4" fmla="*/ 11607584 h 11607584"/>
              <a:gd name="connsiteX0" fmla="*/ 0 w 841250"/>
              <a:gd name="connsiteY0" fmla="*/ 11607584 h 11615908"/>
              <a:gd name="connsiteX1" fmla="*/ 1039 w 841250"/>
              <a:gd name="connsiteY1" fmla="*/ 0 h 11615908"/>
              <a:gd name="connsiteX2" fmla="*/ 812798 w 841250"/>
              <a:gd name="connsiteY2" fmla="*/ 275733 h 11615908"/>
              <a:gd name="connsiteX3" fmla="*/ 841250 w 841250"/>
              <a:gd name="connsiteY3" fmla="*/ 11615908 h 11615908"/>
              <a:gd name="connsiteX4" fmla="*/ 0 w 841250"/>
              <a:gd name="connsiteY4" fmla="*/ 11607584 h 11615908"/>
              <a:gd name="connsiteX0" fmla="*/ 0 w 812798"/>
              <a:gd name="connsiteY0" fmla="*/ 11607584 h 11615911"/>
              <a:gd name="connsiteX1" fmla="*/ 1039 w 812798"/>
              <a:gd name="connsiteY1" fmla="*/ 0 h 11615911"/>
              <a:gd name="connsiteX2" fmla="*/ 812798 w 812798"/>
              <a:gd name="connsiteY2" fmla="*/ 275733 h 11615911"/>
              <a:gd name="connsiteX3" fmla="*/ 773408 w 812798"/>
              <a:gd name="connsiteY3" fmla="*/ 11615911 h 11615911"/>
              <a:gd name="connsiteX4" fmla="*/ 0 w 812798"/>
              <a:gd name="connsiteY4" fmla="*/ 11607584 h 11615911"/>
              <a:gd name="connsiteX0" fmla="*/ 0 w 814115"/>
              <a:gd name="connsiteY0" fmla="*/ 11607584 h 11628614"/>
              <a:gd name="connsiteX1" fmla="*/ 1039 w 814115"/>
              <a:gd name="connsiteY1" fmla="*/ 0 h 11628614"/>
              <a:gd name="connsiteX2" fmla="*/ 812798 w 814115"/>
              <a:gd name="connsiteY2" fmla="*/ 275733 h 11628614"/>
              <a:gd name="connsiteX3" fmla="*/ 814115 w 814115"/>
              <a:gd name="connsiteY3" fmla="*/ 11628614 h 11628614"/>
              <a:gd name="connsiteX4" fmla="*/ 0 w 814115"/>
              <a:gd name="connsiteY4" fmla="*/ 11607584 h 11628614"/>
              <a:gd name="connsiteX0" fmla="*/ 0 w 814114"/>
              <a:gd name="connsiteY0" fmla="*/ 11632987 h 11632987"/>
              <a:gd name="connsiteX1" fmla="*/ 1038 w 814114"/>
              <a:gd name="connsiteY1" fmla="*/ 0 h 11632987"/>
              <a:gd name="connsiteX2" fmla="*/ 812797 w 814114"/>
              <a:gd name="connsiteY2" fmla="*/ 275733 h 11632987"/>
              <a:gd name="connsiteX3" fmla="*/ 814114 w 814114"/>
              <a:gd name="connsiteY3" fmla="*/ 11628614 h 11632987"/>
              <a:gd name="connsiteX4" fmla="*/ 0 w 814114"/>
              <a:gd name="connsiteY4" fmla="*/ 11632987 h 11632987"/>
              <a:gd name="connsiteX0" fmla="*/ 0 w 814114"/>
              <a:gd name="connsiteY0" fmla="*/ 11632987 h 11632987"/>
              <a:gd name="connsiteX1" fmla="*/ 1038 w 814114"/>
              <a:gd name="connsiteY1" fmla="*/ 0 h 11632987"/>
              <a:gd name="connsiteX2" fmla="*/ 566698 w 814114"/>
              <a:gd name="connsiteY2" fmla="*/ 233850 h 11632987"/>
              <a:gd name="connsiteX3" fmla="*/ 814114 w 814114"/>
              <a:gd name="connsiteY3" fmla="*/ 11628614 h 11632987"/>
              <a:gd name="connsiteX4" fmla="*/ 0 w 814114"/>
              <a:gd name="connsiteY4" fmla="*/ 11632987 h 11632987"/>
              <a:gd name="connsiteX0" fmla="*/ 0 w 609639"/>
              <a:gd name="connsiteY0" fmla="*/ 11632987 h 11639249"/>
              <a:gd name="connsiteX1" fmla="*/ 1038 w 609639"/>
              <a:gd name="connsiteY1" fmla="*/ 0 h 11639249"/>
              <a:gd name="connsiteX2" fmla="*/ 566698 w 609639"/>
              <a:gd name="connsiteY2" fmla="*/ 233850 h 11639249"/>
              <a:gd name="connsiteX3" fmla="*/ 609639 w 609639"/>
              <a:gd name="connsiteY3" fmla="*/ 11639249 h 11639249"/>
              <a:gd name="connsiteX4" fmla="*/ 0 w 609639"/>
              <a:gd name="connsiteY4" fmla="*/ 11632987 h 11639249"/>
              <a:gd name="connsiteX0" fmla="*/ 0 w 566698"/>
              <a:gd name="connsiteY0" fmla="*/ 11632987 h 11639252"/>
              <a:gd name="connsiteX1" fmla="*/ 1038 w 566698"/>
              <a:gd name="connsiteY1" fmla="*/ 0 h 11639252"/>
              <a:gd name="connsiteX2" fmla="*/ 566698 w 566698"/>
              <a:gd name="connsiteY2" fmla="*/ 233850 h 11639252"/>
              <a:gd name="connsiteX3" fmla="*/ 507402 w 566698"/>
              <a:gd name="connsiteY3" fmla="*/ 11639252 h 11639252"/>
              <a:gd name="connsiteX4" fmla="*/ 0 w 566698"/>
              <a:gd name="connsiteY4" fmla="*/ 11632987 h 11639252"/>
              <a:gd name="connsiteX0" fmla="*/ 0 w 566698"/>
              <a:gd name="connsiteY0" fmla="*/ 11632987 h 11639252"/>
              <a:gd name="connsiteX1" fmla="*/ 1038 w 566698"/>
              <a:gd name="connsiteY1" fmla="*/ 0 h 11639252"/>
              <a:gd name="connsiteX2" fmla="*/ 566698 w 566698"/>
              <a:gd name="connsiteY2" fmla="*/ 233850 h 11639252"/>
              <a:gd name="connsiteX3" fmla="*/ 564201 w 566698"/>
              <a:gd name="connsiteY3" fmla="*/ 11639252 h 11639252"/>
              <a:gd name="connsiteX4" fmla="*/ 0 w 566698"/>
              <a:gd name="connsiteY4" fmla="*/ 11632987 h 1163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698" h="11639252">
                <a:moveTo>
                  <a:pt x="0" y="11632987"/>
                </a:moveTo>
                <a:cubicBezTo>
                  <a:pt x="347" y="7966993"/>
                  <a:pt x="691" y="3665994"/>
                  <a:pt x="1038" y="0"/>
                </a:cubicBezTo>
                <a:lnTo>
                  <a:pt x="566698" y="233850"/>
                </a:lnTo>
                <a:cubicBezTo>
                  <a:pt x="565866" y="4035651"/>
                  <a:pt x="565033" y="7837451"/>
                  <a:pt x="564201" y="11639252"/>
                </a:cubicBezTo>
                <a:lnTo>
                  <a:pt x="0" y="11632987"/>
                </a:lnTo>
                <a:close/>
              </a:path>
            </a:pathLst>
          </a:custGeom>
          <a:solidFill>
            <a:srgbClr val="1C3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6C428D5-18D6-D441-87FF-6A60174D9249}"/>
              </a:ext>
            </a:extLst>
          </p:cNvPr>
          <p:cNvSpPr txBox="1"/>
          <p:nvPr/>
        </p:nvSpPr>
        <p:spPr>
          <a:xfrm>
            <a:off x="852926" y="92398"/>
            <a:ext cx="10780061" cy="292388"/>
          </a:xfrm>
          <a:prstGeom prst="rect">
            <a:avLst/>
          </a:prstGeom>
          <a:noFill/>
        </p:spPr>
        <p:txBody>
          <a:bodyPr wrap="square" rtlCol="0">
            <a:spAutoFit/>
          </a:bodyPr>
          <a:lstStyle/>
          <a:p>
            <a:r>
              <a:rPr lang="en-GB" sz="1300" b="1" dirty="0">
                <a:solidFill>
                  <a:schemeClr val="bg1"/>
                </a:solidFill>
                <a:latin typeface="Arial" panose="020B0604020202020204" pitchFamily="34" charset="0"/>
                <a:cs typeface="Arial" panose="020B0604020202020204" pitchFamily="34" charset="0"/>
              </a:rPr>
              <a:t>Brokers’ Exposure to Professional Negligence Claims arising from the Coronavirus Pandemic – How to Support your Broker Network</a:t>
            </a:r>
            <a:endParaRPr lang="en-GB" sz="13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7BD4B7B-162C-EB41-9B5E-628A2935489B}"/>
              </a:ext>
            </a:extLst>
          </p:cNvPr>
          <p:cNvSpPr txBox="1"/>
          <p:nvPr/>
        </p:nvSpPr>
        <p:spPr>
          <a:xfrm>
            <a:off x="569646" y="1168705"/>
            <a:ext cx="5888114" cy="4893647"/>
          </a:xfrm>
          <a:prstGeom prst="rect">
            <a:avLst/>
          </a:prstGeom>
          <a:noFill/>
        </p:spPr>
        <p:txBody>
          <a:bodyPr wrap="square" rtlCol="0">
            <a:spAutoFit/>
          </a:bodyPr>
          <a:lstStyle/>
          <a:p>
            <a:r>
              <a:rPr lang="en-GB" b="1" dirty="0">
                <a:solidFill>
                  <a:srgbClr val="548999"/>
                </a:solidFill>
                <a:latin typeface="Arial" panose="020B0604020202020204" pitchFamily="34" charset="0"/>
                <a:cs typeface="Arial" panose="020B0604020202020204" pitchFamily="34" charset="0"/>
              </a:rPr>
              <a:t>Not Business as Usual</a:t>
            </a:r>
          </a:p>
          <a:p>
            <a:endParaRPr lang="en-US" sz="1200" dirty="0">
              <a:solidFill>
                <a:schemeClr val="bg1"/>
              </a:solidFill>
              <a:latin typeface="Arial" panose="020B0604020202020204" pitchFamily="34" charset="0"/>
              <a:cs typeface="Arial" panose="020B0604020202020204" pitchFamily="34" charset="0"/>
            </a:endParaRPr>
          </a:p>
          <a:p>
            <a:pPr marL="400050" indent="-400050">
              <a:buFont typeface="+mj-lt"/>
              <a:buAutoNum type="romanLcPeriod"/>
            </a:pPr>
            <a:r>
              <a:rPr lang="en-GB" b="1" dirty="0">
                <a:solidFill>
                  <a:srgbClr val="1C3B56"/>
                </a:solidFill>
                <a:latin typeface="Arial" panose="020B0604020202020204" pitchFamily="34" charset="0"/>
                <a:cs typeface="Arial" panose="020B0604020202020204" pitchFamily="34" charset="0"/>
              </a:rPr>
              <a:t>Changing circumstances of the Insured and unusual working arrangements.</a:t>
            </a:r>
          </a:p>
          <a:p>
            <a:pPr marL="400050" indent="-400050">
              <a:buFont typeface="+mj-lt"/>
              <a:buAutoNum type="romanLcPeriod"/>
            </a:pPr>
            <a:r>
              <a:rPr lang="en-GB" b="1" dirty="0">
                <a:solidFill>
                  <a:srgbClr val="1C3B56"/>
                </a:solidFill>
                <a:latin typeface="Arial" panose="020B0604020202020204" pitchFamily="34" charset="0"/>
                <a:cs typeface="Arial" panose="020B0604020202020204" pitchFamily="34" charset="0"/>
              </a:rPr>
              <a:t>Potential difficulties in complying with warranties and conditions.</a:t>
            </a:r>
          </a:p>
          <a:p>
            <a:pPr marL="400050" indent="-400050">
              <a:buFont typeface="+mj-lt"/>
              <a:buAutoNum type="romanLcPeriod"/>
            </a:pPr>
            <a:r>
              <a:rPr lang="en-GB" b="1" dirty="0">
                <a:solidFill>
                  <a:srgbClr val="1C3B56"/>
                </a:solidFill>
                <a:latin typeface="Arial" panose="020B0604020202020204" pitchFamily="34" charset="0"/>
                <a:cs typeface="Arial" panose="020B0604020202020204" pitchFamily="34" charset="0"/>
              </a:rPr>
              <a:t>Cashflow difficulties may cause premium payments to be missed. </a:t>
            </a:r>
          </a:p>
          <a:p>
            <a:pPr marL="400050" indent="-400050">
              <a:buFont typeface="+mj-lt"/>
              <a:buAutoNum type="romanLcPeriod"/>
            </a:pPr>
            <a:r>
              <a:rPr lang="en-GB" b="1" dirty="0">
                <a:solidFill>
                  <a:srgbClr val="1C3B56"/>
                </a:solidFill>
                <a:latin typeface="Arial" panose="020B0604020202020204" pitchFamily="34" charset="0"/>
                <a:cs typeface="Arial" panose="020B0604020202020204" pitchFamily="34" charset="0"/>
              </a:rPr>
              <a:t>Change of normal methods of communication.</a:t>
            </a:r>
          </a:p>
          <a:p>
            <a:pPr marL="400050" indent="-400050">
              <a:buFont typeface="+mj-lt"/>
              <a:buAutoNum type="romanLcPeriod"/>
            </a:pPr>
            <a:r>
              <a:rPr lang="en-GB" b="1" dirty="0">
                <a:solidFill>
                  <a:srgbClr val="1C3B56"/>
                </a:solidFill>
                <a:latin typeface="Arial" panose="020B0604020202020204" pitchFamily="34" charset="0"/>
                <a:cs typeface="Arial" panose="020B0604020202020204" pitchFamily="34" charset="0"/>
              </a:rPr>
              <a:t>Insurers increasing premiums and restricting availability of insurance.</a:t>
            </a:r>
          </a:p>
          <a:p>
            <a:pPr marL="400050" indent="-400050">
              <a:buFont typeface="+mj-lt"/>
              <a:buAutoNum type="romanLcPeriod"/>
            </a:pPr>
            <a:r>
              <a:rPr lang="en-GB" b="1" dirty="0">
                <a:solidFill>
                  <a:srgbClr val="1C3B56"/>
                </a:solidFill>
                <a:latin typeface="Arial" panose="020B0604020202020204" pitchFamily="34" charset="0"/>
                <a:cs typeface="Arial" panose="020B0604020202020204" pitchFamily="34" charset="0"/>
              </a:rPr>
              <a:t>Insurers changing terms on offer: (even a temporary relaxation provides a burden when prior conditions are re-established); new exclusions/endorsements. </a:t>
            </a:r>
          </a:p>
          <a:p>
            <a:pPr marL="400050" indent="-400050">
              <a:buFont typeface="+mj-lt"/>
              <a:buAutoNum type="romanLcPeriod"/>
            </a:pPr>
            <a:r>
              <a:rPr lang="en-GB" b="1" dirty="0">
                <a:solidFill>
                  <a:srgbClr val="1C3B56"/>
                </a:solidFill>
                <a:latin typeface="Arial" panose="020B0604020202020204" pitchFamily="34" charset="0"/>
                <a:cs typeface="Arial" panose="020B0604020202020204" pitchFamily="34" charset="0"/>
              </a:rPr>
              <a:t>Insurers taking points they would not normally take. </a:t>
            </a:r>
          </a:p>
          <a:p>
            <a:endParaRPr lang="en-US" sz="1200" dirty="0">
              <a:solidFill>
                <a:schemeClr val="bg1"/>
              </a:solidFill>
              <a:latin typeface="Arial" panose="020B0604020202020204" pitchFamily="34" charset="0"/>
              <a:cs typeface="Arial" panose="020B0604020202020204" pitchFamily="34" charset="0"/>
            </a:endParaRPr>
          </a:p>
        </p:txBody>
      </p:sp>
      <p:pic>
        <p:nvPicPr>
          <p:cNvPr id="8" name="Picture 7" descr="A picture containing drawing&#10;&#10;Description automatically generated">
            <a:extLst>
              <a:ext uri="{FF2B5EF4-FFF2-40B4-BE49-F238E27FC236}">
                <a16:creationId xmlns:a16="http://schemas.microsoft.com/office/drawing/2014/main" id="{510D89FB-4D72-C64A-A9F9-02FBED9517A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32987" y="6339351"/>
            <a:ext cx="224852" cy="256974"/>
          </a:xfrm>
          <a:prstGeom prst="rect">
            <a:avLst/>
          </a:prstGeom>
        </p:spPr>
      </p:pic>
      <p:pic>
        <p:nvPicPr>
          <p:cNvPr id="3076" name="Picture 4">
            <a:extLst>
              <a:ext uri="{FF2B5EF4-FFF2-40B4-BE49-F238E27FC236}">
                <a16:creationId xmlns:a16="http://schemas.microsoft.com/office/drawing/2014/main" id="{89503E15-C7B0-4F01-AA7D-1DD8EDDA7F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286" r="21536" b="6483"/>
          <a:stretch/>
        </p:blipFill>
        <p:spPr bwMode="auto">
          <a:xfrm>
            <a:off x="6862353" y="931314"/>
            <a:ext cx="5328000" cy="517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96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DF0990-F1CD-6846-89BA-6C411879C8F6}"/>
              </a:ext>
            </a:extLst>
          </p:cNvPr>
          <p:cNvSpPr/>
          <p:nvPr/>
        </p:nvSpPr>
        <p:spPr>
          <a:xfrm>
            <a:off x="0" y="931317"/>
            <a:ext cx="12208898" cy="5171772"/>
          </a:xfrm>
          <a:prstGeom prst="rect">
            <a:avLst/>
          </a:prstGeom>
          <a:solidFill>
            <a:srgbClr val="B6B39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 name="Snip Single Corner of Rectangle 14">
            <a:extLst>
              <a:ext uri="{FF2B5EF4-FFF2-40B4-BE49-F238E27FC236}">
                <a16:creationId xmlns:a16="http://schemas.microsoft.com/office/drawing/2014/main" id="{F33DE528-D62C-E24C-A569-5E41263099FC}"/>
              </a:ext>
            </a:extLst>
          </p:cNvPr>
          <p:cNvSpPr/>
          <p:nvPr/>
        </p:nvSpPr>
        <p:spPr>
          <a:xfrm rot="16200000">
            <a:off x="6124061" y="-5563268"/>
            <a:ext cx="530422" cy="11639252"/>
          </a:xfrm>
          <a:custGeom>
            <a:avLst/>
            <a:gdLst>
              <a:gd name="connsiteX0" fmla="*/ 0 w 6348249"/>
              <a:gd name="connsiteY0" fmla="*/ 0 h 5669237"/>
              <a:gd name="connsiteX1" fmla="*/ 5403357 w 6348249"/>
              <a:gd name="connsiteY1" fmla="*/ 0 h 5669237"/>
              <a:gd name="connsiteX2" fmla="*/ 6348249 w 6348249"/>
              <a:gd name="connsiteY2" fmla="*/ 944892 h 5669237"/>
              <a:gd name="connsiteX3" fmla="*/ 6348249 w 6348249"/>
              <a:gd name="connsiteY3" fmla="*/ 5669237 h 5669237"/>
              <a:gd name="connsiteX4" fmla="*/ 0 w 6348249"/>
              <a:gd name="connsiteY4" fmla="*/ 5669237 h 5669237"/>
              <a:gd name="connsiteX5" fmla="*/ 0 w 6348249"/>
              <a:gd name="connsiteY5" fmla="*/ 0 h 5669237"/>
              <a:gd name="connsiteX0" fmla="*/ 534988 w 6883237"/>
              <a:gd name="connsiteY0" fmla="*/ 1755227 h 7424464"/>
              <a:gd name="connsiteX1" fmla="*/ 0 w 6883237"/>
              <a:gd name="connsiteY1" fmla="*/ 0 h 7424464"/>
              <a:gd name="connsiteX2" fmla="*/ 6883237 w 6883237"/>
              <a:gd name="connsiteY2" fmla="*/ 2700119 h 7424464"/>
              <a:gd name="connsiteX3" fmla="*/ 6883237 w 6883237"/>
              <a:gd name="connsiteY3" fmla="*/ 7424464 h 7424464"/>
              <a:gd name="connsiteX4" fmla="*/ 534988 w 6883237"/>
              <a:gd name="connsiteY4" fmla="*/ 7424464 h 7424464"/>
              <a:gd name="connsiteX5" fmla="*/ 534988 w 6883237"/>
              <a:gd name="connsiteY5" fmla="*/ 1755227 h 7424464"/>
              <a:gd name="connsiteX0" fmla="*/ 534988 w 7324673"/>
              <a:gd name="connsiteY0" fmla="*/ 1755227 h 7424464"/>
              <a:gd name="connsiteX1" fmla="*/ 0 w 7324673"/>
              <a:gd name="connsiteY1" fmla="*/ 0 h 7424464"/>
              <a:gd name="connsiteX2" fmla="*/ 7324673 w 7324673"/>
              <a:gd name="connsiteY2" fmla="*/ 2510933 h 7424464"/>
              <a:gd name="connsiteX3" fmla="*/ 6883237 w 7324673"/>
              <a:gd name="connsiteY3" fmla="*/ 7424464 h 7424464"/>
              <a:gd name="connsiteX4" fmla="*/ 534988 w 7324673"/>
              <a:gd name="connsiteY4" fmla="*/ 7424464 h 7424464"/>
              <a:gd name="connsiteX5" fmla="*/ 534988 w 7324673"/>
              <a:gd name="connsiteY5" fmla="*/ 1755227 h 7424464"/>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534988 w 7324673"/>
              <a:gd name="connsiteY4" fmla="*/ 7424464 h 11019002"/>
              <a:gd name="connsiteX5" fmla="*/ 534988 w 7324673"/>
              <a:gd name="connsiteY5" fmla="*/ 1755227 h 11019002"/>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5" fmla="*/ 534988 w 7324673"/>
              <a:gd name="connsiteY5" fmla="*/ 1755227 h 11019002"/>
              <a:gd name="connsiteX0" fmla="*/ 83043 w 7324673"/>
              <a:gd name="connsiteY0" fmla="*/ 10997981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0" fmla="*/ 0 w 7325713"/>
              <a:gd name="connsiteY0" fmla="*/ 10997981 h 11019002"/>
              <a:gd name="connsiteX1" fmla="*/ 1040 w 7325713"/>
              <a:gd name="connsiteY1" fmla="*/ 0 h 11019002"/>
              <a:gd name="connsiteX2" fmla="*/ 7325713 w 7325713"/>
              <a:gd name="connsiteY2" fmla="*/ 2510933 h 11019002"/>
              <a:gd name="connsiteX3" fmla="*/ 7136525 w 7325713"/>
              <a:gd name="connsiteY3" fmla="*/ 11019002 h 11019002"/>
              <a:gd name="connsiteX4" fmla="*/ 0 w 7325713"/>
              <a:gd name="connsiteY4" fmla="*/ 10997981 h 11019002"/>
              <a:gd name="connsiteX0" fmla="*/ 0 w 7327027"/>
              <a:gd name="connsiteY0" fmla="*/ 10997981 h 11019005"/>
              <a:gd name="connsiteX1" fmla="*/ 1040 w 7327027"/>
              <a:gd name="connsiteY1" fmla="*/ 0 h 11019005"/>
              <a:gd name="connsiteX2" fmla="*/ 7325713 w 7327027"/>
              <a:gd name="connsiteY2" fmla="*/ 2510933 h 11019005"/>
              <a:gd name="connsiteX3" fmla="*/ 7327027 w 7327027"/>
              <a:gd name="connsiteY3" fmla="*/ 11019005 h 11019005"/>
              <a:gd name="connsiteX4" fmla="*/ 0 w 7327027"/>
              <a:gd name="connsiteY4" fmla="*/ 10997981 h 11019005"/>
              <a:gd name="connsiteX0" fmla="*/ 0 w 7325713"/>
              <a:gd name="connsiteY0" fmla="*/ 10997981 h 10997981"/>
              <a:gd name="connsiteX1" fmla="*/ 1040 w 7325713"/>
              <a:gd name="connsiteY1" fmla="*/ 0 h 10997981"/>
              <a:gd name="connsiteX2" fmla="*/ 7325713 w 7325713"/>
              <a:gd name="connsiteY2" fmla="*/ 2510933 h 10997981"/>
              <a:gd name="connsiteX3" fmla="*/ 7250827 w 7325713"/>
              <a:gd name="connsiteY3" fmla="*/ 9406105 h 10997981"/>
              <a:gd name="connsiteX4" fmla="*/ 0 w 7325713"/>
              <a:gd name="connsiteY4" fmla="*/ 10997981 h 10997981"/>
              <a:gd name="connsiteX0" fmla="*/ 0 w 7327027"/>
              <a:gd name="connsiteY0" fmla="*/ 10997981 h 10997981"/>
              <a:gd name="connsiteX1" fmla="*/ 1040 w 7327027"/>
              <a:gd name="connsiteY1" fmla="*/ 0 h 10997981"/>
              <a:gd name="connsiteX2" fmla="*/ 7325713 w 7327027"/>
              <a:gd name="connsiteY2" fmla="*/ 2510933 h 10997981"/>
              <a:gd name="connsiteX3" fmla="*/ 7327027 w 7327027"/>
              <a:gd name="connsiteY3" fmla="*/ 9825205 h 10997981"/>
              <a:gd name="connsiteX4" fmla="*/ 0 w 7327027"/>
              <a:gd name="connsiteY4" fmla="*/ 10997981 h 10997981"/>
              <a:gd name="connsiteX0" fmla="*/ 100561 w 7325988"/>
              <a:gd name="connsiteY0" fmla="*/ 9524781 h 9825205"/>
              <a:gd name="connsiteX1" fmla="*/ 1 w 7325988"/>
              <a:gd name="connsiteY1" fmla="*/ 0 h 9825205"/>
              <a:gd name="connsiteX2" fmla="*/ 7324674 w 7325988"/>
              <a:gd name="connsiteY2" fmla="*/ 2510933 h 9825205"/>
              <a:gd name="connsiteX3" fmla="*/ 7325988 w 7325988"/>
              <a:gd name="connsiteY3" fmla="*/ 9825205 h 9825205"/>
              <a:gd name="connsiteX4" fmla="*/ 100561 w 7325988"/>
              <a:gd name="connsiteY4" fmla="*/ 9524781 h 9825205"/>
              <a:gd name="connsiteX0" fmla="*/ 0 w 7327027"/>
              <a:gd name="connsiteY0" fmla="*/ 9829581 h 9829581"/>
              <a:gd name="connsiteX1" fmla="*/ 1040 w 7327027"/>
              <a:gd name="connsiteY1" fmla="*/ 0 h 9829581"/>
              <a:gd name="connsiteX2" fmla="*/ 7325713 w 7327027"/>
              <a:gd name="connsiteY2" fmla="*/ 2510933 h 9829581"/>
              <a:gd name="connsiteX3" fmla="*/ 7327027 w 7327027"/>
              <a:gd name="connsiteY3" fmla="*/ 9825205 h 9829581"/>
              <a:gd name="connsiteX4" fmla="*/ 0 w 7327027"/>
              <a:gd name="connsiteY4" fmla="*/ 9829581 h 9829581"/>
              <a:gd name="connsiteX0" fmla="*/ 0 w 7327027"/>
              <a:gd name="connsiteY0" fmla="*/ 9829581 h 9829581"/>
              <a:gd name="connsiteX1" fmla="*/ 1040 w 7327027"/>
              <a:gd name="connsiteY1" fmla="*/ 0 h 9829581"/>
              <a:gd name="connsiteX2" fmla="*/ 812799 w 7327027"/>
              <a:gd name="connsiteY2" fmla="*/ 275733 h 9829581"/>
              <a:gd name="connsiteX3" fmla="*/ 7327027 w 7327027"/>
              <a:gd name="connsiteY3" fmla="*/ 9825205 h 9829581"/>
              <a:gd name="connsiteX4" fmla="*/ 0 w 7327027"/>
              <a:gd name="connsiteY4" fmla="*/ 9829581 h 9829581"/>
              <a:gd name="connsiteX0" fmla="*/ 0 w 812799"/>
              <a:gd name="connsiteY0" fmla="*/ 9829581 h 11603208"/>
              <a:gd name="connsiteX1" fmla="*/ 1040 w 812799"/>
              <a:gd name="connsiteY1" fmla="*/ 0 h 11603208"/>
              <a:gd name="connsiteX2" fmla="*/ 812799 w 812799"/>
              <a:gd name="connsiteY2" fmla="*/ 275733 h 11603208"/>
              <a:gd name="connsiteX3" fmla="*/ 773408 w 812799"/>
              <a:gd name="connsiteY3" fmla="*/ 11603208 h 11603208"/>
              <a:gd name="connsiteX4" fmla="*/ 0 w 812799"/>
              <a:gd name="connsiteY4" fmla="*/ 9829581 h 11603208"/>
              <a:gd name="connsiteX0" fmla="*/ 0 w 812798"/>
              <a:gd name="connsiteY0" fmla="*/ 11607584 h 11607584"/>
              <a:gd name="connsiteX1" fmla="*/ 1039 w 812798"/>
              <a:gd name="connsiteY1" fmla="*/ 0 h 11607584"/>
              <a:gd name="connsiteX2" fmla="*/ 812798 w 812798"/>
              <a:gd name="connsiteY2" fmla="*/ 275733 h 11607584"/>
              <a:gd name="connsiteX3" fmla="*/ 773407 w 812798"/>
              <a:gd name="connsiteY3" fmla="*/ 11603208 h 11607584"/>
              <a:gd name="connsiteX4" fmla="*/ 0 w 812798"/>
              <a:gd name="connsiteY4" fmla="*/ 11607584 h 11607584"/>
              <a:gd name="connsiteX0" fmla="*/ 0 w 841250"/>
              <a:gd name="connsiteY0" fmla="*/ 11607584 h 11615908"/>
              <a:gd name="connsiteX1" fmla="*/ 1039 w 841250"/>
              <a:gd name="connsiteY1" fmla="*/ 0 h 11615908"/>
              <a:gd name="connsiteX2" fmla="*/ 812798 w 841250"/>
              <a:gd name="connsiteY2" fmla="*/ 275733 h 11615908"/>
              <a:gd name="connsiteX3" fmla="*/ 841250 w 841250"/>
              <a:gd name="connsiteY3" fmla="*/ 11615908 h 11615908"/>
              <a:gd name="connsiteX4" fmla="*/ 0 w 841250"/>
              <a:gd name="connsiteY4" fmla="*/ 11607584 h 11615908"/>
              <a:gd name="connsiteX0" fmla="*/ 0 w 812798"/>
              <a:gd name="connsiteY0" fmla="*/ 11607584 h 11615911"/>
              <a:gd name="connsiteX1" fmla="*/ 1039 w 812798"/>
              <a:gd name="connsiteY1" fmla="*/ 0 h 11615911"/>
              <a:gd name="connsiteX2" fmla="*/ 812798 w 812798"/>
              <a:gd name="connsiteY2" fmla="*/ 275733 h 11615911"/>
              <a:gd name="connsiteX3" fmla="*/ 773408 w 812798"/>
              <a:gd name="connsiteY3" fmla="*/ 11615911 h 11615911"/>
              <a:gd name="connsiteX4" fmla="*/ 0 w 812798"/>
              <a:gd name="connsiteY4" fmla="*/ 11607584 h 11615911"/>
              <a:gd name="connsiteX0" fmla="*/ 0 w 814115"/>
              <a:gd name="connsiteY0" fmla="*/ 11607584 h 11628614"/>
              <a:gd name="connsiteX1" fmla="*/ 1039 w 814115"/>
              <a:gd name="connsiteY1" fmla="*/ 0 h 11628614"/>
              <a:gd name="connsiteX2" fmla="*/ 812798 w 814115"/>
              <a:gd name="connsiteY2" fmla="*/ 275733 h 11628614"/>
              <a:gd name="connsiteX3" fmla="*/ 814115 w 814115"/>
              <a:gd name="connsiteY3" fmla="*/ 11628614 h 11628614"/>
              <a:gd name="connsiteX4" fmla="*/ 0 w 814115"/>
              <a:gd name="connsiteY4" fmla="*/ 11607584 h 11628614"/>
              <a:gd name="connsiteX0" fmla="*/ 0 w 814114"/>
              <a:gd name="connsiteY0" fmla="*/ 11632987 h 11632987"/>
              <a:gd name="connsiteX1" fmla="*/ 1038 w 814114"/>
              <a:gd name="connsiteY1" fmla="*/ 0 h 11632987"/>
              <a:gd name="connsiteX2" fmla="*/ 812797 w 814114"/>
              <a:gd name="connsiteY2" fmla="*/ 275733 h 11632987"/>
              <a:gd name="connsiteX3" fmla="*/ 814114 w 814114"/>
              <a:gd name="connsiteY3" fmla="*/ 11628614 h 11632987"/>
              <a:gd name="connsiteX4" fmla="*/ 0 w 814114"/>
              <a:gd name="connsiteY4" fmla="*/ 11632987 h 11632987"/>
              <a:gd name="connsiteX0" fmla="*/ 0 w 814114"/>
              <a:gd name="connsiteY0" fmla="*/ 11632987 h 11632987"/>
              <a:gd name="connsiteX1" fmla="*/ 1038 w 814114"/>
              <a:gd name="connsiteY1" fmla="*/ 0 h 11632987"/>
              <a:gd name="connsiteX2" fmla="*/ 566698 w 814114"/>
              <a:gd name="connsiteY2" fmla="*/ 233850 h 11632987"/>
              <a:gd name="connsiteX3" fmla="*/ 814114 w 814114"/>
              <a:gd name="connsiteY3" fmla="*/ 11628614 h 11632987"/>
              <a:gd name="connsiteX4" fmla="*/ 0 w 814114"/>
              <a:gd name="connsiteY4" fmla="*/ 11632987 h 11632987"/>
              <a:gd name="connsiteX0" fmla="*/ 0 w 609639"/>
              <a:gd name="connsiteY0" fmla="*/ 11632987 h 11639249"/>
              <a:gd name="connsiteX1" fmla="*/ 1038 w 609639"/>
              <a:gd name="connsiteY1" fmla="*/ 0 h 11639249"/>
              <a:gd name="connsiteX2" fmla="*/ 566698 w 609639"/>
              <a:gd name="connsiteY2" fmla="*/ 233850 h 11639249"/>
              <a:gd name="connsiteX3" fmla="*/ 609639 w 609639"/>
              <a:gd name="connsiteY3" fmla="*/ 11639249 h 11639249"/>
              <a:gd name="connsiteX4" fmla="*/ 0 w 609639"/>
              <a:gd name="connsiteY4" fmla="*/ 11632987 h 11639249"/>
              <a:gd name="connsiteX0" fmla="*/ 0 w 566698"/>
              <a:gd name="connsiteY0" fmla="*/ 11632987 h 11639252"/>
              <a:gd name="connsiteX1" fmla="*/ 1038 w 566698"/>
              <a:gd name="connsiteY1" fmla="*/ 0 h 11639252"/>
              <a:gd name="connsiteX2" fmla="*/ 566698 w 566698"/>
              <a:gd name="connsiteY2" fmla="*/ 233850 h 11639252"/>
              <a:gd name="connsiteX3" fmla="*/ 507402 w 566698"/>
              <a:gd name="connsiteY3" fmla="*/ 11639252 h 11639252"/>
              <a:gd name="connsiteX4" fmla="*/ 0 w 566698"/>
              <a:gd name="connsiteY4" fmla="*/ 11632987 h 11639252"/>
              <a:gd name="connsiteX0" fmla="*/ 0 w 566698"/>
              <a:gd name="connsiteY0" fmla="*/ 11632987 h 11639252"/>
              <a:gd name="connsiteX1" fmla="*/ 1038 w 566698"/>
              <a:gd name="connsiteY1" fmla="*/ 0 h 11639252"/>
              <a:gd name="connsiteX2" fmla="*/ 566698 w 566698"/>
              <a:gd name="connsiteY2" fmla="*/ 233850 h 11639252"/>
              <a:gd name="connsiteX3" fmla="*/ 564201 w 566698"/>
              <a:gd name="connsiteY3" fmla="*/ 11639252 h 11639252"/>
              <a:gd name="connsiteX4" fmla="*/ 0 w 566698"/>
              <a:gd name="connsiteY4" fmla="*/ 11632987 h 1163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698" h="11639252">
                <a:moveTo>
                  <a:pt x="0" y="11632987"/>
                </a:moveTo>
                <a:cubicBezTo>
                  <a:pt x="347" y="7966993"/>
                  <a:pt x="691" y="3665994"/>
                  <a:pt x="1038" y="0"/>
                </a:cubicBezTo>
                <a:lnTo>
                  <a:pt x="566698" y="233850"/>
                </a:lnTo>
                <a:cubicBezTo>
                  <a:pt x="565866" y="4035651"/>
                  <a:pt x="565033" y="7837451"/>
                  <a:pt x="564201" y="11639252"/>
                </a:cubicBezTo>
                <a:lnTo>
                  <a:pt x="0" y="11632987"/>
                </a:lnTo>
                <a:close/>
              </a:path>
            </a:pathLst>
          </a:custGeom>
          <a:solidFill>
            <a:srgbClr val="1C3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6C428D5-18D6-D441-87FF-6A60174D9249}"/>
              </a:ext>
            </a:extLst>
          </p:cNvPr>
          <p:cNvSpPr txBox="1"/>
          <p:nvPr/>
        </p:nvSpPr>
        <p:spPr>
          <a:xfrm>
            <a:off x="852926" y="92398"/>
            <a:ext cx="10780061" cy="292388"/>
          </a:xfrm>
          <a:prstGeom prst="rect">
            <a:avLst/>
          </a:prstGeom>
          <a:noFill/>
        </p:spPr>
        <p:txBody>
          <a:bodyPr wrap="square" rtlCol="0">
            <a:spAutoFit/>
          </a:bodyPr>
          <a:lstStyle/>
          <a:p>
            <a:r>
              <a:rPr lang="en-GB" sz="1300" b="1" dirty="0">
                <a:solidFill>
                  <a:schemeClr val="bg1"/>
                </a:solidFill>
                <a:latin typeface="Arial" panose="020B0604020202020204" pitchFamily="34" charset="0"/>
                <a:cs typeface="Arial" panose="020B0604020202020204" pitchFamily="34" charset="0"/>
              </a:rPr>
              <a:t>Brokers’ Exposure to Professional Negligence Claims arising from the Coronavirus Pandemic – How to Support your Broker Network</a:t>
            </a:r>
            <a:endParaRPr lang="en-GB" sz="13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7BD4B7B-162C-EB41-9B5E-628A2935489B}"/>
              </a:ext>
            </a:extLst>
          </p:cNvPr>
          <p:cNvSpPr txBox="1"/>
          <p:nvPr/>
        </p:nvSpPr>
        <p:spPr>
          <a:xfrm>
            <a:off x="569646" y="1168705"/>
            <a:ext cx="5888114" cy="3293209"/>
          </a:xfrm>
          <a:prstGeom prst="rect">
            <a:avLst/>
          </a:prstGeom>
          <a:noFill/>
        </p:spPr>
        <p:txBody>
          <a:bodyPr wrap="square" rtlCol="0">
            <a:spAutoFit/>
          </a:bodyPr>
          <a:lstStyle/>
          <a:p>
            <a:pPr>
              <a:spcAft>
                <a:spcPts val="0"/>
              </a:spcAft>
            </a:pPr>
            <a:r>
              <a:rPr lang="en-GB" sz="2400" b="1" dirty="0">
                <a:solidFill>
                  <a:srgbClr val="548999"/>
                </a:solidFill>
                <a:latin typeface="Arial" panose="020B0604020202020204" pitchFamily="34" charset="0"/>
                <a:cs typeface="Arial" panose="020B0604020202020204" pitchFamily="34" charset="0"/>
              </a:rPr>
              <a:t>Practical Steps that MGA’s can take to assist Brokers comply with obligations</a:t>
            </a:r>
            <a:endParaRPr lang="en-GB" sz="2400" b="1" dirty="0">
              <a:solidFill>
                <a:srgbClr val="548999"/>
              </a:solidFill>
              <a:latin typeface="Arial" panose="020B0604020202020204" pitchFamily="34" charset="0"/>
              <a:ea typeface="DengXian" panose="02010600030101010101" pitchFamily="2" charset="-122"/>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600" b="1" dirty="0">
                <a:solidFill>
                  <a:srgbClr val="1C3B56"/>
                </a:solidFill>
                <a:latin typeface="Arial" panose="020B0604020202020204" pitchFamily="34" charset="0"/>
                <a:cs typeface="Arial" panose="020B0604020202020204" pitchFamily="34" charset="0"/>
              </a:rPr>
              <a:t>Key Themes:</a:t>
            </a:r>
          </a:p>
          <a:p>
            <a:endParaRPr lang="en-GB" sz="1600" b="1" dirty="0">
              <a:solidFill>
                <a:srgbClr val="1C3B56"/>
              </a:solidFill>
              <a:latin typeface="Arial" panose="020B0604020202020204" pitchFamily="34" charset="0"/>
              <a:cs typeface="Arial" panose="020B0604020202020204" pitchFamily="34" charset="0"/>
            </a:endParaRPr>
          </a:p>
          <a:p>
            <a:pPr marL="228600" indent="-228600">
              <a:buFont typeface="+mj-lt"/>
              <a:buAutoNum type="arabicPeriod"/>
            </a:pPr>
            <a:r>
              <a:rPr lang="en-GB" sz="1600" b="1" dirty="0">
                <a:solidFill>
                  <a:srgbClr val="1C3B56"/>
                </a:solidFill>
                <a:latin typeface="Arial" panose="020B0604020202020204" pitchFamily="34" charset="0"/>
                <a:cs typeface="Arial" panose="020B0604020202020204" pitchFamily="34" charset="0"/>
              </a:rPr>
              <a:t>Clear / Timely Communication</a:t>
            </a:r>
          </a:p>
          <a:p>
            <a:pPr marL="228600" indent="-228600">
              <a:buFont typeface="+mj-lt"/>
              <a:buAutoNum type="arabicPeriod"/>
            </a:pPr>
            <a:endParaRPr lang="en-GB" sz="1600" b="1" dirty="0">
              <a:solidFill>
                <a:srgbClr val="1C3B56"/>
              </a:solidFill>
              <a:latin typeface="Arial" panose="020B0604020202020204" pitchFamily="34" charset="0"/>
              <a:cs typeface="Arial" panose="020B0604020202020204" pitchFamily="34" charset="0"/>
            </a:endParaRPr>
          </a:p>
          <a:p>
            <a:pPr marL="228600" indent="-228600">
              <a:buFont typeface="+mj-lt"/>
              <a:buAutoNum type="arabicPeriod"/>
            </a:pPr>
            <a:r>
              <a:rPr lang="en-GB" sz="1600" b="1" dirty="0">
                <a:solidFill>
                  <a:srgbClr val="1C3B56"/>
                </a:solidFill>
                <a:latin typeface="Arial" panose="020B0604020202020204" pitchFamily="34" charset="0"/>
                <a:cs typeface="Arial" panose="020B0604020202020204" pitchFamily="34" charset="0"/>
              </a:rPr>
              <a:t>Flexibility (where appropriate)</a:t>
            </a:r>
          </a:p>
          <a:p>
            <a:pPr marL="228600" indent="-228600">
              <a:buFont typeface="+mj-lt"/>
              <a:buAutoNum type="arabicPeriod"/>
            </a:pPr>
            <a:endParaRPr lang="en-GB" sz="1600" b="1" dirty="0">
              <a:solidFill>
                <a:srgbClr val="1C3B56"/>
              </a:solidFill>
              <a:latin typeface="Arial" panose="020B0604020202020204" pitchFamily="34" charset="0"/>
              <a:cs typeface="Arial" panose="020B0604020202020204" pitchFamily="34" charset="0"/>
            </a:endParaRPr>
          </a:p>
          <a:p>
            <a:pPr marL="228600" indent="-228600">
              <a:buFont typeface="+mj-lt"/>
              <a:buAutoNum type="arabicPeriod"/>
            </a:pPr>
            <a:r>
              <a:rPr lang="en-GB" sz="1600" b="1" dirty="0">
                <a:solidFill>
                  <a:srgbClr val="1C3B56"/>
                </a:solidFill>
                <a:latin typeface="Arial" panose="020B0604020202020204" pitchFamily="34" charset="0"/>
                <a:cs typeface="Arial" panose="020B0604020202020204" pitchFamily="34" charset="0"/>
              </a:rPr>
              <a:t>Understanding the needs of customers</a:t>
            </a:r>
          </a:p>
          <a:p>
            <a:pPr marL="228600" indent="-228600">
              <a:buFont typeface="+mj-lt"/>
              <a:buAutoNum type="arabicPeriod"/>
            </a:pPr>
            <a:endParaRPr lang="en-GB" sz="1200" b="1" dirty="0">
              <a:solidFill>
                <a:srgbClr val="1C3B56"/>
              </a:solidFill>
              <a:latin typeface="Exo" panose="00000500000000000000" pitchFamily="2" charset="0"/>
              <a:cs typeface="Arial" panose="020B0604020202020204" pitchFamily="34" charset="0"/>
            </a:endParaRPr>
          </a:p>
          <a:p>
            <a:endParaRPr lang="en-GB" sz="1200" dirty="0">
              <a:solidFill>
                <a:schemeClr val="bg1"/>
              </a:solidFill>
              <a:latin typeface="Exo" panose="00000500000000000000" pitchFamily="2" charset="0"/>
              <a:cs typeface="Arial" panose="020B0604020202020204" pitchFamily="34" charset="0"/>
            </a:endParaRPr>
          </a:p>
          <a:p>
            <a:endParaRPr lang="en-US" sz="1200" dirty="0">
              <a:solidFill>
                <a:schemeClr val="bg1"/>
              </a:solidFill>
              <a:latin typeface="Exo" panose="00000500000000000000" pitchFamily="2" charset="0"/>
              <a:cs typeface="Arial" panose="020B0604020202020204" pitchFamily="34" charset="0"/>
            </a:endParaRPr>
          </a:p>
        </p:txBody>
      </p:sp>
      <p:pic>
        <p:nvPicPr>
          <p:cNvPr id="8" name="Picture 7" descr="A picture containing drawing&#10;&#10;Description automatically generated">
            <a:extLst>
              <a:ext uri="{FF2B5EF4-FFF2-40B4-BE49-F238E27FC236}">
                <a16:creationId xmlns:a16="http://schemas.microsoft.com/office/drawing/2014/main" id="{510D89FB-4D72-C64A-A9F9-02FBED9517A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32987" y="6339351"/>
            <a:ext cx="224852" cy="256974"/>
          </a:xfrm>
          <a:prstGeom prst="rect">
            <a:avLst/>
          </a:prstGeom>
        </p:spPr>
      </p:pic>
    </p:spTree>
    <p:extLst>
      <p:ext uri="{BB962C8B-B14F-4D97-AF65-F5344CB8AC3E}">
        <p14:creationId xmlns:p14="http://schemas.microsoft.com/office/powerpoint/2010/main" val="387527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DF0990-F1CD-6846-89BA-6C411879C8F6}"/>
              </a:ext>
            </a:extLst>
          </p:cNvPr>
          <p:cNvSpPr/>
          <p:nvPr/>
        </p:nvSpPr>
        <p:spPr>
          <a:xfrm>
            <a:off x="0" y="931317"/>
            <a:ext cx="7474688" cy="5171772"/>
          </a:xfrm>
          <a:prstGeom prst="rect">
            <a:avLst/>
          </a:prstGeom>
          <a:solidFill>
            <a:srgbClr val="B6B39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 name="Snip Single Corner of Rectangle 14">
            <a:extLst>
              <a:ext uri="{FF2B5EF4-FFF2-40B4-BE49-F238E27FC236}">
                <a16:creationId xmlns:a16="http://schemas.microsoft.com/office/drawing/2014/main" id="{F33DE528-D62C-E24C-A569-5E41263099FC}"/>
              </a:ext>
            </a:extLst>
          </p:cNvPr>
          <p:cNvSpPr/>
          <p:nvPr/>
        </p:nvSpPr>
        <p:spPr>
          <a:xfrm rot="16200000">
            <a:off x="6124061" y="-5563268"/>
            <a:ext cx="530422" cy="11639252"/>
          </a:xfrm>
          <a:custGeom>
            <a:avLst/>
            <a:gdLst>
              <a:gd name="connsiteX0" fmla="*/ 0 w 6348249"/>
              <a:gd name="connsiteY0" fmla="*/ 0 h 5669237"/>
              <a:gd name="connsiteX1" fmla="*/ 5403357 w 6348249"/>
              <a:gd name="connsiteY1" fmla="*/ 0 h 5669237"/>
              <a:gd name="connsiteX2" fmla="*/ 6348249 w 6348249"/>
              <a:gd name="connsiteY2" fmla="*/ 944892 h 5669237"/>
              <a:gd name="connsiteX3" fmla="*/ 6348249 w 6348249"/>
              <a:gd name="connsiteY3" fmla="*/ 5669237 h 5669237"/>
              <a:gd name="connsiteX4" fmla="*/ 0 w 6348249"/>
              <a:gd name="connsiteY4" fmla="*/ 5669237 h 5669237"/>
              <a:gd name="connsiteX5" fmla="*/ 0 w 6348249"/>
              <a:gd name="connsiteY5" fmla="*/ 0 h 5669237"/>
              <a:gd name="connsiteX0" fmla="*/ 534988 w 6883237"/>
              <a:gd name="connsiteY0" fmla="*/ 1755227 h 7424464"/>
              <a:gd name="connsiteX1" fmla="*/ 0 w 6883237"/>
              <a:gd name="connsiteY1" fmla="*/ 0 h 7424464"/>
              <a:gd name="connsiteX2" fmla="*/ 6883237 w 6883237"/>
              <a:gd name="connsiteY2" fmla="*/ 2700119 h 7424464"/>
              <a:gd name="connsiteX3" fmla="*/ 6883237 w 6883237"/>
              <a:gd name="connsiteY3" fmla="*/ 7424464 h 7424464"/>
              <a:gd name="connsiteX4" fmla="*/ 534988 w 6883237"/>
              <a:gd name="connsiteY4" fmla="*/ 7424464 h 7424464"/>
              <a:gd name="connsiteX5" fmla="*/ 534988 w 6883237"/>
              <a:gd name="connsiteY5" fmla="*/ 1755227 h 7424464"/>
              <a:gd name="connsiteX0" fmla="*/ 534988 w 7324673"/>
              <a:gd name="connsiteY0" fmla="*/ 1755227 h 7424464"/>
              <a:gd name="connsiteX1" fmla="*/ 0 w 7324673"/>
              <a:gd name="connsiteY1" fmla="*/ 0 h 7424464"/>
              <a:gd name="connsiteX2" fmla="*/ 7324673 w 7324673"/>
              <a:gd name="connsiteY2" fmla="*/ 2510933 h 7424464"/>
              <a:gd name="connsiteX3" fmla="*/ 6883237 w 7324673"/>
              <a:gd name="connsiteY3" fmla="*/ 7424464 h 7424464"/>
              <a:gd name="connsiteX4" fmla="*/ 534988 w 7324673"/>
              <a:gd name="connsiteY4" fmla="*/ 7424464 h 7424464"/>
              <a:gd name="connsiteX5" fmla="*/ 534988 w 7324673"/>
              <a:gd name="connsiteY5" fmla="*/ 1755227 h 7424464"/>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534988 w 7324673"/>
              <a:gd name="connsiteY4" fmla="*/ 7424464 h 11019002"/>
              <a:gd name="connsiteX5" fmla="*/ 534988 w 7324673"/>
              <a:gd name="connsiteY5" fmla="*/ 1755227 h 11019002"/>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5" fmla="*/ 534988 w 7324673"/>
              <a:gd name="connsiteY5" fmla="*/ 1755227 h 11019002"/>
              <a:gd name="connsiteX0" fmla="*/ 83043 w 7324673"/>
              <a:gd name="connsiteY0" fmla="*/ 10997981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0" fmla="*/ 0 w 7325713"/>
              <a:gd name="connsiteY0" fmla="*/ 10997981 h 11019002"/>
              <a:gd name="connsiteX1" fmla="*/ 1040 w 7325713"/>
              <a:gd name="connsiteY1" fmla="*/ 0 h 11019002"/>
              <a:gd name="connsiteX2" fmla="*/ 7325713 w 7325713"/>
              <a:gd name="connsiteY2" fmla="*/ 2510933 h 11019002"/>
              <a:gd name="connsiteX3" fmla="*/ 7136525 w 7325713"/>
              <a:gd name="connsiteY3" fmla="*/ 11019002 h 11019002"/>
              <a:gd name="connsiteX4" fmla="*/ 0 w 7325713"/>
              <a:gd name="connsiteY4" fmla="*/ 10997981 h 11019002"/>
              <a:gd name="connsiteX0" fmla="*/ 0 w 7327027"/>
              <a:gd name="connsiteY0" fmla="*/ 10997981 h 11019005"/>
              <a:gd name="connsiteX1" fmla="*/ 1040 w 7327027"/>
              <a:gd name="connsiteY1" fmla="*/ 0 h 11019005"/>
              <a:gd name="connsiteX2" fmla="*/ 7325713 w 7327027"/>
              <a:gd name="connsiteY2" fmla="*/ 2510933 h 11019005"/>
              <a:gd name="connsiteX3" fmla="*/ 7327027 w 7327027"/>
              <a:gd name="connsiteY3" fmla="*/ 11019005 h 11019005"/>
              <a:gd name="connsiteX4" fmla="*/ 0 w 7327027"/>
              <a:gd name="connsiteY4" fmla="*/ 10997981 h 11019005"/>
              <a:gd name="connsiteX0" fmla="*/ 0 w 7325713"/>
              <a:gd name="connsiteY0" fmla="*/ 10997981 h 10997981"/>
              <a:gd name="connsiteX1" fmla="*/ 1040 w 7325713"/>
              <a:gd name="connsiteY1" fmla="*/ 0 h 10997981"/>
              <a:gd name="connsiteX2" fmla="*/ 7325713 w 7325713"/>
              <a:gd name="connsiteY2" fmla="*/ 2510933 h 10997981"/>
              <a:gd name="connsiteX3" fmla="*/ 7250827 w 7325713"/>
              <a:gd name="connsiteY3" fmla="*/ 9406105 h 10997981"/>
              <a:gd name="connsiteX4" fmla="*/ 0 w 7325713"/>
              <a:gd name="connsiteY4" fmla="*/ 10997981 h 10997981"/>
              <a:gd name="connsiteX0" fmla="*/ 0 w 7327027"/>
              <a:gd name="connsiteY0" fmla="*/ 10997981 h 10997981"/>
              <a:gd name="connsiteX1" fmla="*/ 1040 w 7327027"/>
              <a:gd name="connsiteY1" fmla="*/ 0 h 10997981"/>
              <a:gd name="connsiteX2" fmla="*/ 7325713 w 7327027"/>
              <a:gd name="connsiteY2" fmla="*/ 2510933 h 10997981"/>
              <a:gd name="connsiteX3" fmla="*/ 7327027 w 7327027"/>
              <a:gd name="connsiteY3" fmla="*/ 9825205 h 10997981"/>
              <a:gd name="connsiteX4" fmla="*/ 0 w 7327027"/>
              <a:gd name="connsiteY4" fmla="*/ 10997981 h 10997981"/>
              <a:gd name="connsiteX0" fmla="*/ 100561 w 7325988"/>
              <a:gd name="connsiteY0" fmla="*/ 9524781 h 9825205"/>
              <a:gd name="connsiteX1" fmla="*/ 1 w 7325988"/>
              <a:gd name="connsiteY1" fmla="*/ 0 h 9825205"/>
              <a:gd name="connsiteX2" fmla="*/ 7324674 w 7325988"/>
              <a:gd name="connsiteY2" fmla="*/ 2510933 h 9825205"/>
              <a:gd name="connsiteX3" fmla="*/ 7325988 w 7325988"/>
              <a:gd name="connsiteY3" fmla="*/ 9825205 h 9825205"/>
              <a:gd name="connsiteX4" fmla="*/ 100561 w 7325988"/>
              <a:gd name="connsiteY4" fmla="*/ 9524781 h 9825205"/>
              <a:gd name="connsiteX0" fmla="*/ 0 w 7327027"/>
              <a:gd name="connsiteY0" fmla="*/ 9829581 h 9829581"/>
              <a:gd name="connsiteX1" fmla="*/ 1040 w 7327027"/>
              <a:gd name="connsiteY1" fmla="*/ 0 h 9829581"/>
              <a:gd name="connsiteX2" fmla="*/ 7325713 w 7327027"/>
              <a:gd name="connsiteY2" fmla="*/ 2510933 h 9829581"/>
              <a:gd name="connsiteX3" fmla="*/ 7327027 w 7327027"/>
              <a:gd name="connsiteY3" fmla="*/ 9825205 h 9829581"/>
              <a:gd name="connsiteX4" fmla="*/ 0 w 7327027"/>
              <a:gd name="connsiteY4" fmla="*/ 9829581 h 9829581"/>
              <a:gd name="connsiteX0" fmla="*/ 0 w 7327027"/>
              <a:gd name="connsiteY0" fmla="*/ 9829581 h 9829581"/>
              <a:gd name="connsiteX1" fmla="*/ 1040 w 7327027"/>
              <a:gd name="connsiteY1" fmla="*/ 0 h 9829581"/>
              <a:gd name="connsiteX2" fmla="*/ 812799 w 7327027"/>
              <a:gd name="connsiteY2" fmla="*/ 275733 h 9829581"/>
              <a:gd name="connsiteX3" fmla="*/ 7327027 w 7327027"/>
              <a:gd name="connsiteY3" fmla="*/ 9825205 h 9829581"/>
              <a:gd name="connsiteX4" fmla="*/ 0 w 7327027"/>
              <a:gd name="connsiteY4" fmla="*/ 9829581 h 9829581"/>
              <a:gd name="connsiteX0" fmla="*/ 0 w 812799"/>
              <a:gd name="connsiteY0" fmla="*/ 9829581 h 11603208"/>
              <a:gd name="connsiteX1" fmla="*/ 1040 w 812799"/>
              <a:gd name="connsiteY1" fmla="*/ 0 h 11603208"/>
              <a:gd name="connsiteX2" fmla="*/ 812799 w 812799"/>
              <a:gd name="connsiteY2" fmla="*/ 275733 h 11603208"/>
              <a:gd name="connsiteX3" fmla="*/ 773408 w 812799"/>
              <a:gd name="connsiteY3" fmla="*/ 11603208 h 11603208"/>
              <a:gd name="connsiteX4" fmla="*/ 0 w 812799"/>
              <a:gd name="connsiteY4" fmla="*/ 9829581 h 11603208"/>
              <a:gd name="connsiteX0" fmla="*/ 0 w 812798"/>
              <a:gd name="connsiteY0" fmla="*/ 11607584 h 11607584"/>
              <a:gd name="connsiteX1" fmla="*/ 1039 w 812798"/>
              <a:gd name="connsiteY1" fmla="*/ 0 h 11607584"/>
              <a:gd name="connsiteX2" fmla="*/ 812798 w 812798"/>
              <a:gd name="connsiteY2" fmla="*/ 275733 h 11607584"/>
              <a:gd name="connsiteX3" fmla="*/ 773407 w 812798"/>
              <a:gd name="connsiteY3" fmla="*/ 11603208 h 11607584"/>
              <a:gd name="connsiteX4" fmla="*/ 0 w 812798"/>
              <a:gd name="connsiteY4" fmla="*/ 11607584 h 11607584"/>
              <a:gd name="connsiteX0" fmla="*/ 0 w 841250"/>
              <a:gd name="connsiteY0" fmla="*/ 11607584 h 11615908"/>
              <a:gd name="connsiteX1" fmla="*/ 1039 w 841250"/>
              <a:gd name="connsiteY1" fmla="*/ 0 h 11615908"/>
              <a:gd name="connsiteX2" fmla="*/ 812798 w 841250"/>
              <a:gd name="connsiteY2" fmla="*/ 275733 h 11615908"/>
              <a:gd name="connsiteX3" fmla="*/ 841250 w 841250"/>
              <a:gd name="connsiteY3" fmla="*/ 11615908 h 11615908"/>
              <a:gd name="connsiteX4" fmla="*/ 0 w 841250"/>
              <a:gd name="connsiteY4" fmla="*/ 11607584 h 11615908"/>
              <a:gd name="connsiteX0" fmla="*/ 0 w 812798"/>
              <a:gd name="connsiteY0" fmla="*/ 11607584 h 11615911"/>
              <a:gd name="connsiteX1" fmla="*/ 1039 w 812798"/>
              <a:gd name="connsiteY1" fmla="*/ 0 h 11615911"/>
              <a:gd name="connsiteX2" fmla="*/ 812798 w 812798"/>
              <a:gd name="connsiteY2" fmla="*/ 275733 h 11615911"/>
              <a:gd name="connsiteX3" fmla="*/ 773408 w 812798"/>
              <a:gd name="connsiteY3" fmla="*/ 11615911 h 11615911"/>
              <a:gd name="connsiteX4" fmla="*/ 0 w 812798"/>
              <a:gd name="connsiteY4" fmla="*/ 11607584 h 11615911"/>
              <a:gd name="connsiteX0" fmla="*/ 0 w 814115"/>
              <a:gd name="connsiteY0" fmla="*/ 11607584 h 11628614"/>
              <a:gd name="connsiteX1" fmla="*/ 1039 w 814115"/>
              <a:gd name="connsiteY1" fmla="*/ 0 h 11628614"/>
              <a:gd name="connsiteX2" fmla="*/ 812798 w 814115"/>
              <a:gd name="connsiteY2" fmla="*/ 275733 h 11628614"/>
              <a:gd name="connsiteX3" fmla="*/ 814115 w 814115"/>
              <a:gd name="connsiteY3" fmla="*/ 11628614 h 11628614"/>
              <a:gd name="connsiteX4" fmla="*/ 0 w 814115"/>
              <a:gd name="connsiteY4" fmla="*/ 11607584 h 11628614"/>
              <a:gd name="connsiteX0" fmla="*/ 0 w 814114"/>
              <a:gd name="connsiteY0" fmla="*/ 11632987 h 11632987"/>
              <a:gd name="connsiteX1" fmla="*/ 1038 w 814114"/>
              <a:gd name="connsiteY1" fmla="*/ 0 h 11632987"/>
              <a:gd name="connsiteX2" fmla="*/ 812797 w 814114"/>
              <a:gd name="connsiteY2" fmla="*/ 275733 h 11632987"/>
              <a:gd name="connsiteX3" fmla="*/ 814114 w 814114"/>
              <a:gd name="connsiteY3" fmla="*/ 11628614 h 11632987"/>
              <a:gd name="connsiteX4" fmla="*/ 0 w 814114"/>
              <a:gd name="connsiteY4" fmla="*/ 11632987 h 11632987"/>
              <a:gd name="connsiteX0" fmla="*/ 0 w 814114"/>
              <a:gd name="connsiteY0" fmla="*/ 11632987 h 11632987"/>
              <a:gd name="connsiteX1" fmla="*/ 1038 w 814114"/>
              <a:gd name="connsiteY1" fmla="*/ 0 h 11632987"/>
              <a:gd name="connsiteX2" fmla="*/ 566698 w 814114"/>
              <a:gd name="connsiteY2" fmla="*/ 233850 h 11632987"/>
              <a:gd name="connsiteX3" fmla="*/ 814114 w 814114"/>
              <a:gd name="connsiteY3" fmla="*/ 11628614 h 11632987"/>
              <a:gd name="connsiteX4" fmla="*/ 0 w 814114"/>
              <a:gd name="connsiteY4" fmla="*/ 11632987 h 11632987"/>
              <a:gd name="connsiteX0" fmla="*/ 0 w 609639"/>
              <a:gd name="connsiteY0" fmla="*/ 11632987 h 11639249"/>
              <a:gd name="connsiteX1" fmla="*/ 1038 w 609639"/>
              <a:gd name="connsiteY1" fmla="*/ 0 h 11639249"/>
              <a:gd name="connsiteX2" fmla="*/ 566698 w 609639"/>
              <a:gd name="connsiteY2" fmla="*/ 233850 h 11639249"/>
              <a:gd name="connsiteX3" fmla="*/ 609639 w 609639"/>
              <a:gd name="connsiteY3" fmla="*/ 11639249 h 11639249"/>
              <a:gd name="connsiteX4" fmla="*/ 0 w 609639"/>
              <a:gd name="connsiteY4" fmla="*/ 11632987 h 11639249"/>
              <a:gd name="connsiteX0" fmla="*/ 0 w 566698"/>
              <a:gd name="connsiteY0" fmla="*/ 11632987 h 11639252"/>
              <a:gd name="connsiteX1" fmla="*/ 1038 w 566698"/>
              <a:gd name="connsiteY1" fmla="*/ 0 h 11639252"/>
              <a:gd name="connsiteX2" fmla="*/ 566698 w 566698"/>
              <a:gd name="connsiteY2" fmla="*/ 233850 h 11639252"/>
              <a:gd name="connsiteX3" fmla="*/ 507402 w 566698"/>
              <a:gd name="connsiteY3" fmla="*/ 11639252 h 11639252"/>
              <a:gd name="connsiteX4" fmla="*/ 0 w 566698"/>
              <a:gd name="connsiteY4" fmla="*/ 11632987 h 11639252"/>
              <a:gd name="connsiteX0" fmla="*/ 0 w 566698"/>
              <a:gd name="connsiteY0" fmla="*/ 11632987 h 11639252"/>
              <a:gd name="connsiteX1" fmla="*/ 1038 w 566698"/>
              <a:gd name="connsiteY1" fmla="*/ 0 h 11639252"/>
              <a:gd name="connsiteX2" fmla="*/ 566698 w 566698"/>
              <a:gd name="connsiteY2" fmla="*/ 233850 h 11639252"/>
              <a:gd name="connsiteX3" fmla="*/ 564201 w 566698"/>
              <a:gd name="connsiteY3" fmla="*/ 11639252 h 11639252"/>
              <a:gd name="connsiteX4" fmla="*/ 0 w 566698"/>
              <a:gd name="connsiteY4" fmla="*/ 11632987 h 1163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698" h="11639252">
                <a:moveTo>
                  <a:pt x="0" y="11632987"/>
                </a:moveTo>
                <a:cubicBezTo>
                  <a:pt x="347" y="7966993"/>
                  <a:pt x="691" y="3665994"/>
                  <a:pt x="1038" y="0"/>
                </a:cubicBezTo>
                <a:lnTo>
                  <a:pt x="566698" y="233850"/>
                </a:lnTo>
                <a:cubicBezTo>
                  <a:pt x="565866" y="4035651"/>
                  <a:pt x="565033" y="7837451"/>
                  <a:pt x="564201" y="11639252"/>
                </a:cubicBezTo>
                <a:lnTo>
                  <a:pt x="0" y="11632987"/>
                </a:lnTo>
                <a:close/>
              </a:path>
            </a:pathLst>
          </a:custGeom>
          <a:solidFill>
            <a:srgbClr val="1C3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6C428D5-18D6-D441-87FF-6A60174D9249}"/>
              </a:ext>
            </a:extLst>
          </p:cNvPr>
          <p:cNvSpPr txBox="1"/>
          <p:nvPr/>
        </p:nvSpPr>
        <p:spPr>
          <a:xfrm>
            <a:off x="852926" y="92398"/>
            <a:ext cx="10780061" cy="292388"/>
          </a:xfrm>
          <a:prstGeom prst="rect">
            <a:avLst/>
          </a:prstGeom>
          <a:noFill/>
        </p:spPr>
        <p:txBody>
          <a:bodyPr wrap="square" rtlCol="0">
            <a:spAutoFit/>
          </a:bodyPr>
          <a:lstStyle/>
          <a:p>
            <a:r>
              <a:rPr lang="en-GB" sz="1300" b="1" dirty="0">
                <a:solidFill>
                  <a:schemeClr val="bg1"/>
                </a:solidFill>
                <a:latin typeface="Arial" panose="020B0604020202020204" pitchFamily="34" charset="0"/>
                <a:cs typeface="Arial" panose="020B0604020202020204" pitchFamily="34" charset="0"/>
              </a:rPr>
              <a:t>Brokers’ Exposure to Professional Negligence Claims arising from the Coronavirus Pandemic – How to Support your Broker Network</a:t>
            </a:r>
            <a:endParaRPr lang="en-GB" sz="13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7BD4B7B-162C-EB41-9B5E-628A2935489B}"/>
              </a:ext>
            </a:extLst>
          </p:cNvPr>
          <p:cNvSpPr txBox="1"/>
          <p:nvPr/>
        </p:nvSpPr>
        <p:spPr>
          <a:xfrm>
            <a:off x="569646" y="1168705"/>
            <a:ext cx="6123385" cy="3877985"/>
          </a:xfrm>
          <a:prstGeom prst="rect">
            <a:avLst/>
          </a:prstGeom>
          <a:noFill/>
        </p:spPr>
        <p:txBody>
          <a:bodyPr wrap="square" rtlCol="0">
            <a:spAutoFit/>
          </a:bodyPr>
          <a:lstStyle/>
          <a:p>
            <a:r>
              <a:rPr lang="en-GB" b="1" dirty="0">
                <a:solidFill>
                  <a:srgbClr val="548999"/>
                </a:solidFill>
                <a:latin typeface="Arial" panose="020B0604020202020204" pitchFamily="34" charset="0"/>
                <a:cs typeface="Arial" panose="020B0604020202020204" pitchFamily="34" charset="0"/>
              </a:rPr>
              <a:t>Situation 1 – Markets Hardening – Lack of Capacity</a:t>
            </a:r>
          </a:p>
          <a:p>
            <a:endParaRPr lang="en-GB" sz="1200" dirty="0">
              <a:latin typeface="Arial" panose="020B0604020202020204" pitchFamily="34" charset="0"/>
              <a:cs typeface="Arial" panose="020B0604020202020204" pitchFamily="34" charset="0"/>
            </a:endParaRPr>
          </a:p>
          <a:p>
            <a:r>
              <a:rPr lang="en-GB" sz="1200" b="1" dirty="0">
                <a:solidFill>
                  <a:srgbClr val="1C3B56"/>
                </a:solidFill>
                <a:latin typeface="Arial" panose="020B0604020202020204" pitchFamily="34" charset="0"/>
                <a:cs typeface="Arial" panose="020B0604020202020204" pitchFamily="34" charset="0"/>
              </a:rPr>
              <a:t>The Brokers’ Obligation:		</a:t>
            </a:r>
            <a:r>
              <a:rPr lang="en-GB" sz="1200" b="1" dirty="0">
                <a:solidFill>
                  <a:srgbClr val="548999"/>
                </a:solidFill>
                <a:latin typeface="Arial" panose="020B0604020202020204" pitchFamily="34" charset="0"/>
                <a:cs typeface="Arial" panose="020B0604020202020204" pitchFamily="34" charset="0"/>
              </a:rPr>
              <a:t>Acting with reasonable speed</a:t>
            </a:r>
          </a:p>
          <a:p>
            <a:r>
              <a:rPr lang="en-GB" sz="1200" b="1" dirty="0">
                <a:solidFill>
                  <a:srgbClr val="548999"/>
                </a:solidFill>
                <a:latin typeface="Arial" panose="020B0604020202020204" pitchFamily="34" charset="0"/>
                <a:cs typeface="Arial" panose="020B0604020202020204" pitchFamily="34" charset="0"/>
              </a:rPr>
              <a:t>			Keeping abreast of market 				developments.</a:t>
            </a:r>
          </a:p>
          <a:p>
            <a:r>
              <a:rPr lang="en-GB" sz="1200" b="1" dirty="0">
                <a:solidFill>
                  <a:srgbClr val="548999"/>
                </a:solidFill>
                <a:latin typeface="Arial" panose="020B0604020202020204" pitchFamily="34" charset="0"/>
                <a:cs typeface="Arial" panose="020B0604020202020204" pitchFamily="34" charset="0"/>
              </a:rPr>
              <a:t>			Effecting insurance which meets clients 			needs.						</a:t>
            </a:r>
            <a:endParaRPr lang="en-GB" sz="1200" b="1" dirty="0">
              <a:solidFill>
                <a:srgbClr val="1C3B56"/>
              </a:solidFill>
              <a:latin typeface="Arial" panose="020B0604020202020204" pitchFamily="34" charset="0"/>
              <a:cs typeface="Arial" panose="020B0604020202020204" pitchFamily="34" charset="0"/>
            </a:endParaRPr>
          </a:p>
          <a:p>
            <a:r>
              <a:rPr lang="en-GB" sz="1200" b="1" dirty="0">
                <a:solidFill>
                  <a:srgbClr val="1C3B56"/>
                </a:solidFill>
                <a:latin typeface="Arial" panose="020B0604020202020204" pitchFamily="34" charset="0"/>
                <a:cs typeface="Arial" panose="020B0604020202020204" pitchFamily="34" charset="0"/>
              </a:rPr>
              <a:t>Key Theme to Assist  Compliance:	</a:t>
            </a:r>
            <a:r>
              <a:rPr lang="en-GB" sz="1200" b="1" dirty="0">
                <a:solidFill>
                  <a:srgbClr val="548999"/>
                </a:solidFill>
                <a:latin typeface="Arial" panose="020B0604020202020204" pitchFamily="34" charset="0"/>
                <a:cs typeface="Arial" panose="020B0604020202020204" pitchFamily="34" charset="0"/>
              </a:rPr>
              <a:t>Clear / timely communication.  </a:t>
            </a:r>
          </a:p>
          <a:p>
            <a:endParaRPr lang="en-GB" sz="1200" b="1" dirty="0">
              <a:solidFill>
                <a:schemeClr val="tx2"/>
              </a:solidFill>
              <a:latin typeface="Arial" panose="020B0604020202020204" pitchFamily="34" charset="0"/>
              <a:cs typeface="Arial" panose="020B0604020202020204" pitchFamily="34" charset="0"/>
            </a:endParaRPr>
          </a:p>
          <a:p>
            <a:r>
              <a:rPr lang="en-GB" sz="1200" b="1" dirty="0">
                <a:solidFill>
                  <a:srgbClr val="1C3B56"/>
                </a:solidFill>
                <a:latin typeface="Arial" panose="020B0604020202020204" pitchFamily="34" charset="0"/>
                <a:cs typeface="Arial" panose="020B0604020202020204" pitchFamily="34" charset="0"/>
              </a:rPr>
              <a:t>Practical Steps:</a:t>
            </a:r>
            <a:r>
              <a:rPr lang="en-GB" sz="1200" b="1" dirty="0">
                <a:solidFill>
                  <a:schemeClr val="tx2"/>
                </a:solidFill>
                <a:latin typeface="Arial" panose="020B0604020202020204" pitchFamily="34" charset="0"/>
                <a:cs typeface="Arial" panose="020B0604020202020204" pitchFamily="34" charset="0"/>
              </a:rPr>
              <a:t>		</a:t>
            </a:r>
            <a:r>
              <a:rPr lang="en-GB" sz="1200" b="1" dirty="0">
                <a:solidFill>
                  <a:srgbClr val="548999"/>
                </a:solidFill>
                <a:latin typeface="Arial" panose="020B0604020202020204" pitchFamily="34" charset="0"/>
                <a:cs typeface="Arial" panose="020B0604020202020204" pitchFamily="34" charset="0"/>
              </a:rPr>
              <a:t>If certain policies are not going to be 				renewed / certain types of risks not going to 			be insured generally, then give early notice 			to your broker network as this allows time 			for cover to be arranged via alternative 			insurers.</a:t>
            </a:r>
            <a:endParaRPr lang="en-GB" sz="1200" b="1" dirty="0">
              <a:solidFill>
                <a:schemeClr val="tx2"/>
              </a:solidFill>
              <a:latin typeface="Arial" panose="020B0604020202020204" pitchFamily="34" charset="0"/>
              <a:cs typeface="Arial" panose="020B0604020202020204" pitchFamily="34" charset="0"/>
            </a:endParaRPr>
          </a:p>
          <a:p>
            <a:r>
              <a:rPr lang="en-GB" sz="1200" b="1" dirty="0">
                <a:solidFill>
                  <a:srgbClr val="548999"/>
                </a:solidFill>
                <a:latin typeface="Exo" panose="00000500000000000000" pitchFamily="2" charset="0"/>
                <a:cs typeface="Arial" panose="020B0604020202020204" pitchFamily="34" charset="0"/>
              </a:rPr>
              <a:t>				</a:t>
            </a:r>
          </a:p>
          <a:p>
            <a:endParaRPr lang="en-GB" sz="1200" b="1" dirty="0">
              <a:solidFill>
                <a:srgbClr val="548999"/>
              </a:solidFill>
              <a:latin typeface="Exo" panose="00000500000000000000" pitchFamily="2" charset="0"/>
              <a:cs typeface="Arial" panose="020B0604020202020204" pitchFamily="34" charset="0"/>
            </a:endParaRPr>
          </a:p>
          <a:p>
            <a:endParaRPr lang="en-GB" sz="1200" dirty="0">
              <a:solidFill>
                <a:schemeClr val="bg1"/>
              </a:solidFill>
              <a:latin typeface="Exo" panose="00000500000000000000" pitchFamily="2" charset="0"/>
              <a:cs typeface="Arial" panose="020B0604020202020204" pitchFamily="34" charset="0"/>
            </a:endParaRPr>
          </a:p>
          <a:p>
            <a:endParaRPr lang="en-US" sz="1200" dirty="0">
              <a:solidFill>
                <a:schemeClr val="bg1"/>
              </a:solidFill>
              <a:latin typeface="Exo" panose="00000500000000000000" pitchFamily="2" charset="0"/>
              <a:cs typeface="Arial" panose="020B0604020202020204" pitchFamily="34" charset="0"/>
            </a:endParaRPr>
          </a:p>
        </p:txBody>
      </p:sp>
      <p:pic>
        <p:nvPicPr>
          <p:cNvPr id="8" name="Picture 7" descr="A picture containing drawing&#10;&#10;Description automatically generated">
            <a:extLst>
              <a:ext uri="{FF2B5EF4-FFF2-40B4-BE49-F238E27FC236}">
                <a16:creationId xmlns:a16="http://schemas.microsoft.com/office/drawing/2014/main" id="{510D89FB-4D72-C64A-A9F9-02FBED9517A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32987" y="6339351"/>
            <a:ext cx="224852" cy="256974"/>
          </a:xfrm>
          <a:prstGeom prst="rect">
            <a:avLst/>
          </a:prstGeom>
        </p:spPr>
      </p:pic>
      <p:pic>
        <p:nvPicPr>
          <p:cNvPr id="2050" name="Picture 2">
            <a:extLst>
              <a:ext uri="{FF2B5EF4-FFF2-40B4-BE49-F238E27FC236}">
                <a16:creationId xmlns:a16="http://schemas.microsoft.com/office/drawing/2014/main" id="{7FF86777-C8F1-454E-86AA-DDD2C949C3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479" t="-1" r="1" b="14580"/>
          <a:stretch/>
        </p:blipFill>
        <p:spPr bwMode="auto">
          <a:xfrm>
            <a:off x="6693031" y="942450"/>
            <a:ext cx="5489924" cy="516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23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DF0990-F1CD-6846-89BA-6C411879C8F6}"/>
              </a:ext>
            </a:extLst>
          </p:cNvPr>
          <p:cNvSpPr/>
          <p:nvPr/>
        </p:nvSpPr>
        <p:spPr>
          <a:xfrm>
            <a:off x="0" y="931317"/>
            <a:ext cx="7474688" cy="5170646"/>
          </a:xfrm>
          <a:prstGeom prst="rect">
            <a:avLst/>
          </a:prstGeom>
          <a:solidFill>
            <a:srgbClr val="B6B39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 name="Snip Single Corner of Rectangle 14">
            <a:extLst>
              <a:ext uri="{FF2B5EF4-FFF2-40B4-BE49-F238E27FC236}">
                <a16:creationId xmlns:a16="http://schemas.microsoft.com/office/drawing/2014/main" id="{F33DE528-D62C-E24C-A569-5E41263099FC}"/>
              </a:ext>
            </a:extLst>
          </p:cNvPr>
          <p:cNvSpPr/>
          <p:nvPr/>
        </p:nvSpPr>
        <p:spPr>
          <a:xfrm rot="16200000">
            <a:off x="6124061" y="-5563268"/>
            <a:ext cx="530422" cy="11639252"/>
          </a:xfrm>
          <a:custGeom>
            <a:avLst/>
            <a:gdLst>
              <a:gd name="connsiteX0" fmla="*/ 0 w 6348249"/>
              <a:gd name="connsiteY0" fmla="*/ 0 h 5669237"/>
              <a:gd name="connsiteX1" fmla="*/ 5403357 w 6348249"/>
              <a:gd name="connsiteY1" fmla="*/ 0 h 5669237"/>
              <a:gd name="connsiteX2" fmla="*/ 6348249 w 6348249"/>
              <a:gd name="connsiteY2" fmla="*/ 944892 h 5669237"/>
              <a:gd name="connsiteX3" fmla="*/ 6348249 w 6348249"/>
              <a:gd name="connsiteY3" fmla="*/ 5669237 h 5669237"/>
              <a:gd name="connsiteX4" fmla="*/ 0 w 6348249"/>
              <a:gd name="connsiteY4" fmla="*/ 5669237 h 5669237"/>
              <a:gd name="connsiteX5" fmla="*/ 0 w 6348249"/>
              <a:gd name="connsiteY5" fmla="*/ 0 h 5669237"/>
              <a:gd name="connsiteX0" fmla="*/ 534988 w 6883237"/>
              <a:gd name="connsiteY0" fmla="*/ 1755227 h 7424464"/>
              <a:gd name="connsiteX1" fmla="*/ 0 w 6883237"/>
              <a:gd name="connsiteY1" fmla="*/ 0 h 7424464"/>
              <a:gd name="connsiteX2" fmla="*/ 6883237 w 6883237"/>
              <a:gd name="connsiteY2" fmla="*/ 2700119 h 7424464"/>
              <a:gd name="connsiteX3" fmla="*/ 6883237 w 6883237"/>
              <a:gd name="connsiteY3" fmla="*/ 7424464 h 7424464"/>
              <a:gd name="connsiteX4" fmla="*/ 534988 w 6883237"/>
              <a:gd name="connsiteY4" fmla="*/ 7424464 h 7424464"/>
              <a:gd name="connsiteX5" fmla="*/ 534988 w 6883237"/>
              <a:gd name="connsiteY5" fmla="*/ 1755227 h 7424464"/>
              <a:gd name="connsiteX0" fmla="*/ 534988 w 7324673"/>
              <a:gd name="connsiteY0" fmla="*/ 1755227 h 7424464"/>
              <a:gd name="connsiteX1" fmla="*/ 0 w 7324673"/>
              <a:gd name="connsiteY1" fmla="*/ 0 h 7424464"/>
              <a:gd name="connsiteX2" fmla="*/ 7324673 w 7324673"/>
              <a:gd name="connsiteY2" fmla="*/ 2510933 h 7424464"/>
              <a:gd name="connsiteX3" fmla="*/ 6883237 w 7324673"/>
              <a:gd name="connsiteY3" fmla="*/ 7424464 h 7424464"/>
              <a:gd name="connsiteX4" fmla="*/ 534988 w 7324673"/>
              <a:gd name="connsiteY4" fmla="*/ 7424464 h 7424464"/>
              <a:gd name="connsiteX5" fmla="*/ 534988 w 7324673"/>
              <a:gd name="connsiteY5" fmla="*/ 1755227 h 7424464"/>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534988 w 7324673"/>
              <a:gd name="connsiteY4" fmla="*/ 7424464 h 11019002"/>
              <a:gd name="connsiteX5" fmla="*/ 534988 w 7324673"/>
              <a:gd name="connsiteY5" fmla="*/ 1755227 h 11019002"/>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5" fmla="*/ 534988 w 7324673"/>
              <a:gd name="connsiteY5" fmla="*/ 1755227 h 11019002"/>
              <a:gd name="connsiteX0" fmla="*/ 83043 w 7324673"/>
              <a:gd name="connsiteY0" fmla="*/ 10997981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0" fmla="*/ 0 w 7325713"/>
              <a:gd name="connsiteY0" fmla="*/ 10997981 h 11019002"/>
              <a:gd name="connsiteX1" fmla="*/ 1040 w 7325713"/>
              <a:gd name="connsiteY1" fmla="*/ 0 h 11019002"/>
              <a:gd name="connsiteX2" fmla="*/ 7325713 w 7325713"/>
              <a:gd name="connsiteY2" fmla="*/ 2510933 h 11019002"/>
              <a:gd name="connsiteX3" fmla="*/ 7136525 w 7325713"/>
              <a:gd name="connsiteY3" fmla="*/ 11019002 h 11019002"/>
              <a:gd name="connsiteX4" fmla="*/ 0 w 7325713"/>
              <a:gd name="connsiteY4" fmla="*/ 10997981 h 11019002"/>
              <a:gd name="connsiteX0" fmla="*/ 0 w 7327027"/>
              <a:gd name="connsiteY0" fmla="*/ 10997981 h 11019005"/>
              <a:gd name="connsiteX1" fmla="*/ 1040 w 7327027"/>
              <a:gd name="connsiteY1" fmla="*/ 0 h 11019005"/>
              <a:gd name="connsiteX2" fmla="*/ 7325713 w 7327027"/>
              <a:gd name="connsiteY2" fmla="*/ 2510933 h 11019005"/>
              <a:gd name="connsiteX3" fmla="*/ 7327027 w 7327027"/>
              <a:gd name="connsiteY3" fmla="*/ 11019005 h 11019005"/>
              <a:gd name="connsiteX4" fmla="*/ 0 w 7327027"/>
              <a:gd name="connsiteY4" fmla="*/ 10997981 h 11019005"/>
              <a:gd name="connsiteX0" fmla="*/ 0 w 7325713"/>
              <a:gd name="connsiteY0" fmla="*/ 10997981 h 10997981"/>
              <a:gd name="connsiteX1" fmla="*/ 1040 w 7325713"/>
              <a:gd name="connsiteY1" fmla="*/ 0 h 10997981"/>
              <a:gd name="connsiteX2" fmla="*/ 7325713 w 7325713"/>
              <a:gd name="connsiteY2" fmla="*/ 2510933 h 10997981"/>
              <a:gd name="connsiteX3" fmla="*/ 7250827 w 7325713"/>
              <a:gd name="connsiteY3" fmla="*/ 9406105 h 10997981"/>
              <a:gd name="connsiteX4" fmla="*/ 0 w 7325713"/>
              <a:gd name="connsiteY4" fmla="*/ 10997981 h 10997981"/>
              <a:gd name="connsiteX0" fmla="*/ 0 w 7327027"/>
              <a:gd name="connsiteY0" fmla="*/ 10997981 h 10997981"/>
              <a:gd name="connsiteX1" fmla="*/ 1040 w 7327027"/>
              <a:gd name="connsiteY1" fmla="*/ 0 h 10997981"/>
              <a:gd name="connsiteX2" fmla="*/ 7325713 w 7327027"/>
              <a:gd name="connsiteY2" fmla="*/ 2510933 h 10997981"/>
              <a:gd name="connsiteX3" fmla="*/ 7327027 w 7327027"/>
              <a:gd name="connsiteY3" fmla="*/ 9825205 h 10997981"/>
              <a:gd name="connsiteX4" fmla="*/ 0 w 7327027"/>
              <a:gd name="connsiteY4" fmla="*/ 10997981 h 10997981"/>
              <a:gd name="connsiteX0" fmla="*/ 100561 w 7325988"/>
              <a:gd name="connsiteY0" fmla="*/ 9524781 h 9825205"/>
              <a:gd name="connsiteX1" fmla="*/ 1 w 7325988"/>
              <a:gd name="connsiteY1" fmla="*/ 0 h 9825205"/>
              <a:gd name="connsiteX2" fmla="*/ 7324674 w 7325988"/>
              <a:gd name="connsiteY2" fmla="*/ 2510933 h 9825205"/>
              <a:gd name="connsiteX3" fmla="*/ 7325988 w 7325988"/>
              <a:gd name="connsiteY3" fmla="*/ 9825205 h 9825205"/>
              <a:gd name="connsiteX4" fmla="*/ 100561 w 7325988"/>
              <a:gd name="connsiteY4" fmla="*/ 9524781 h 9825205"/>
              <a:gd name="connsiteX0" fmla="*/ 0 w 7327027"/>
              <a:gd name="connsiteY0" fmla="*/ 9829581 h 9829581"/>
              <a:gd name="connsiteX1" fmla="*/ 1040 w 7327027"/>
              <a:gd name="connsiteY1" fmla="*/ 0 h 9829581"/>
              <a:gd name="connsiteX2" fmla="*/ 7325713 w 7327027"/>
              <a:gd name="connsiteY2" fmla="*/ 2510933 h 9829581"/>
              <a:gd name="connsiteX3" fmla="*/ 7327027 w 7327027"/>
              <a:gd name="connsiteY3" fmla="*/ 9825205 h 9829581"/>
              <a:gd name="connsiteX4" fmla="*/ 0 w 7327027"/>
              <a:gd name="connsiteY4" fmla="*/ 9829581 h 9829581"/>
              <a:gd name="connsiteX0" fmla="*/ 0 w 7327027"/>
              <a:gd name="connsiteY0" fmla="*/ 9829581 h 9829581"/>
              <a:gd name="connsiteX1" fmla="*/ 1040 w 7327027"/>
              <a:gd name="connsiteY1" fmla="*/ 0 h 9829581"/>
              <a:gd name="connsiteX2" fmla="*/ 812799 w 7327027"/>
              <a:gd name="connsiteY2" fmla="*/ 275733 h 9829581"/>
              <a:gd name="connsiteX3" fmla="*/ 7327027 w 7327027"/>
              <a:gd name="connsiteY3" fmla="*/ 9825205 h 9829581"/>
              <a:gd name="connsiteX4" fmla="*/ 0 w 7327027"/>
              <a:gd name="connsiteY4" fmla="*/ 9829581 h 9829581"/>
              <a:gd name="connsiteX0" fmla="*/ 0 w 812799"/>
              <a:gd name="connsiteY0" fmla="*/ 9829581 h 11603208"/>
              <a:gd name="connsiteX1" fmla="*/ 1040 w 812799"/>
              <a:gd name="connsiteY1" fmla="*/ 0 h 11603208"/>
              <a:gd name="connsiteX2" fmla="*/ 812799 w 812799"/>
              <a:gd name="connsiteY2" fmla="*/ 275733 h 11603208"/>
              <a:gd name="connsiteX3" fmla="*/ 773408 w 812799"/>
              <a:gd name="connsiteY3" fmla="*/ 11603208 h 11603208"/>
              <a:gd name="connsiteX4" fmla="*/ 0 w 812799"/>
              <a:gd name="connsiteY4" fmla="*/ 9829581 h 11603208"/>
              <a:gd name="connsiteX0" fmla="*/ 0 w 812798"/>
              <a:gd name="connsiteY0" fmla="*/ 11607584 h 11607584"/>
              <a:gd name="connsiteX1" fmla="*/ 1039 w 812798"/>
              <a:gd name="connsiteY1" fmla="*/ 0 h 11607584"/>
              <a:gd name="connsiteX2" fmla="*/ 812798 w 812798"/>
              <a:gd name="connsiteY2" fmla="*/ 275733 h 11607584"/>
              <a:gd name="connsiteX3" fmla="*/ 773407 w 812798"/>
              <a:gd name="connsiteY3" fmla="*/ 11603208 h 11607584"/>
              <a:gd name="connsiteX4" fmla="*/ 0 w 812798"/>
              <a:gd name="connsiteY4" fmla="*/ 11607584 h 11607584"/>
              <a:gd name="connsiteX0" fmla="*/ 0 w 841250"/>
              <a:gd name="connsiteY0" fmla="*/ 11607584 h 11615908"/>
              <a:gd name="connsiteX1" fmla="*/ 1039 w 841250"/>
              <a:gd name="connsiteY1" fmla="*/ 0 h 11615908"/>
              <a:gd name="connsiteX2" fmla="*/ 812798 w 841250"/>
              <a:gd name="connsiteY2" fmla="*/ 275733 h 11615908"/>
              <a:gd name="connsiteX3" fmla="*/ 841250 w 841250"/>
              <a:gd name="connsiteY3" fmla="*/ 11615908 h 11615908"/>
              <a:gd name="connsiteX4" fmla="*/ 0 w 841250"/>
              <a:gd name="connsiteY4" fmla="*/ 11607584 h 11615908"/>
              <a:gd name="connsiteX0" fmla="*/ 0 w 812798"/>
              <a:gd name="connsiteY0" fmla="*/ 11607584 h 11615911"/>
              <a:gd name="connsiteX1" fmla="*/ 1039 w 812798"/>
              <a:gd name="connsiteY1" fmla="*/ 0 h 11615911"/>
              <a:gd name="connsiteX2" fmla="*/ 812798 w 812798"/>
              <a:gd name="connsiteY2" fmla="*/ 275733 h 11615911"/>
              <a:gd name="connsiteX3" fmla="*/ 773408 w 812798"/>
              <a:gd name="connsiteY3" fmla="*/ 11615911 h 11615911"/>
              <a:gd name="connsiteX4" fmla="*/ 0 w 812798"/>
              <a:gd name="connsiteY4" fmla="*/ 11607584 h 11615911"/>
              <a:gd name="connsiteX0" fmla="*/ 0 w 814115"/>
              <a:gd name="connsiteY0" fmla="*/ 11607584 h 11628614"/>
              <a:gd name="connsiteX1" fmla="*/ 1039 w 814115"/>
              <a:gd name="connsiteY1" fmla="*/ 0 h 11628614"/>
              <a:gd name="connsiteX2" fmla="*/ 812798 w 814115"/>
              <a:gd name="connsiteY2" fmla="*/ 275733 h 11628614"/>
              <a:gd name="connsiteX3" fmla="*/ 814115 w 814115"/>
              <a:gd name="connsiteY3" fmla="*/ 11628614 h 11628614"/>
              <a:gd name="connsiteX4" fmla="*/ 0 w 814115"/>
              <a:gd name="connsiteY4" fmla="*/ 11607584 h 11628614"/>
              <a:gd name="connsiteX0" fmla="*/ 0 w 814114"/>
              <a:gd name="connsiteY0" fmla="*/ 11632987 h 11632987"/>
              <a:gd name="connsiteX1" fmla="*/ 1038 w 814114"/>
              <a:gd name="connsiteY1" fmla="*/ 0 h 11632987"/>
              <a:gd name="connsiteX2" fmla="*/ 812797 w 814114"/>
              <a:gd name="connsiteY2" fmla="*/ 275733 h 11632987"/>
              <a:gd name="connsiteX3" fmla="*/ 814114 w 814114"/>
              <a:gd name="connsiteY3" fmla="*/ 11628614 h 11632987"/>
              <a:gd name="connsiteX4" fmla="*/ 0 w 814114"/>
              <a:gd name="connsiteY4" fmla="*/ 11632987 h 11632987"/>
              <a:gd name="connsiteX0" fmla="*/ 0 w 814114"/>
              <a:gd name="connsiteY0" fmla="*/ 11632987 h 11632987"/>
              <a:gd name="connsiteX1" fmla="*/ 1038 w 814114"/>
              <a:gd name="connsiteY1" fmla="*/ 0 h 11632987"/>
              <a:gd name="connsiteX2" fmla="*/ 566698 w 814114"/>
              <a:gd name="connsiteY2" fmla="*/ 233850 h 11632987"/>
              <a:gd name="connsiteX3" fmla="*/ 814114 w 814114"/>
              <a:gd name="connsiteY3" fmla="*/ 11628614 h 11632987"/>
              <a:gd name="connsiteX4" fmla="*/ 0 w 814114"/>
              <a:gd name="connsiteY4" fmla="*/ 11632987 h 11632987"/>
              <a:gd name="connsiteX0" fmla="*/ 0 w 609639"/>
              <a:gd name="connsiteY0" fmla="*/ 11632987 h 11639249"/>
              <a:gd name="connsiteX1" fmla="*/ 1038 w 609639"/>
              <a:gd name="connsiteY1" fmla="*/ 0 h 11639249"/>
              <a:gd name="connsiteX2" fmla="*/ 566698 w 609639"/>
              <a:gd name="connsiteY2" fmla="*/ 233850 h 11639249"/>
              <a:gd name="connsiteX3" fmla="*/ 609639 w 609639"/>
              <a:gd name="connsiteY3" fmla="*/ 11639249 h 11639249"/>
              <a:gd name="connsiteX4" fmla="*/ 0 w 609639"/>
              <a:gd name="connsiteY4" fmla="*/ 11632987 h 11639249"/>
              <a:gd name="connsiteX0" fmla="*/ 0 w 566698"/>
              <a:gd name="connsiteY0" fmla="*/ 11632987 h 11639252"/>
              <a:gd name="connsiteX1" fmla="*/ 1038 w 566698"/>
              <a:gd name="connsiteY1" fmla="*/ 0 h 11639252"/>
              <a:gd name="connsiteX2" fmla="*/ 566698 w 566698"/>
              <a:gd name="connsiteY2" fmla="*/ 233850 h 11639252"/>
              <a:gd name="connsiteX3" fmla="*/ 507402 w 566698"/>
              <a:gd name="connsiteY3" fmla="*/ 11639252 h 11639252"/>
              <a:gd name="connsiteX4" fmla="*/ 0 w 566698"/>
              <a:gd name="connsiteY4" fmla="*/ 11632987 h 11639252"/>
              <a:gd name="connsiteX0" fmla="*/ 0 w 566698"/>
              <a:gd name="connsiteY0" fmla="*/ 11632987 h 11639252"/>
              <a:gd name="connsiteX1" fmla="*/ 1038 w 566698"/>
              <a:gd name="connsiteY1" fmla="*/ 0 h 11639252"/>
              <a:gd name="connsiteX2" fmla="*/ 566698 w 566698"/>
              <a:gd name="connsiteY2" fmla="*/ 233850 h 11639252"/>
              <a:gd name="connsiteX3" fmla="*/ 564201 w 566698"/>
              <a:gd name="connsiteY3" fmla="*/ 11639252 h 11639252"/>
              <a:gd name="connsiteX4" fmla="*/ 0 w 566698"/>
              <a:gd name="connsiteY4" fmla="*/ 11632987 h 1163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698" h="11639252">
                <a:moveTo>
                  <a:pt x="0" y="11632987"/>
                </a:moveTo>
                <a:cubicBezTo>
                  <a:pt x="347" y="7966993"/>
                  <a:pt x="691" y="3665994"/>
                  <a:pt x="1038" y="0"/>
                </a:cubicBezTo>
                <a:lnTo>
                  <a:pt x="566698" y="233850"/>
                </a:lnTo>
                <a:cubicBezTo>
                  <a:pt x="565866" y="4035651"/>
                  <a:pt x="565033" y="7837451"/>
                  <a:pt x="564201" y="11639252"/>
                </a:cubicBezTo>
                <a:lnTo>
                  <a:pt x="0" y="11632987"/>
                </a:lnTo>
                <a:close/>
              </a:path>
            </a:pathLst>
          </a:custGeom>
          <a:solidFill>
            <a:srgbClr val="1C3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6C428D5-18D6-D441-87FF-6A60174D9249}"/>
              </a:ext>
            </a:extLst>
          </p:cNvPr>
          <p:cNvSpPr txBox="1"/>
          <p:nvPr/>
        </p:nvSpPr>
        <p:spPr>
          <a:xfrm>
            <a:off x="852926" y="92398"/>
            <a:ext cx="10780061" cy="292388"/>
          </a:xfrm>
          <a:prstGeom prst="rect">
            <a:avLst/>
          </a:prstGeom>
          <a:noFill/>
        </p:spPr>
        <p:txBody>
          <a:bodyPr wrap="square" rtlCol="0">
            <a:spAutoFit/>
          </a:bodyPr>
          <a:lstStyle/>
          <a:p>
            <a:r>
              <a:rPr lang="en-GB" sz="1300" b="1" dirty="0">
                <a:solidFill>
                  <a:schemeClr val="bg1"/>
                </a:solidFill>
                <a:latin typeface="Arial" panose="020B0604020202020204" pitchFamily="34" charset="0"/>
                <a:cs typeface="Arial" panose="020B0604020202020204" pitchFamily="34" charset="0"/>
              </a:rPr>
              <a:t>Brokers’ Exposure to Professional Negligence Claims arising from the Coronavirus Pandemic – How to Support your Broker Network</a:t>
            </a:r>
            <a:endParaRPr lang="en-GB" sz="13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7BD4B7B-162C-EB41-9B5E-628A2935489B}"/>
              </a:ext>
            </a:extLst>
          </p:cNvPr>
          <p:cNvSpPr txBox="1"/>
          <p:nvPr/>
        </p:nvSpPr>
        <p:spPr>
          <a:xfrm>
            <a:off x="569645" y="1168705"/>
            <a:ext cx="6523881" cy="4801314"/>
          </a:xfrm>
          <a:prstGeom prst="rect">
            <a:avLst/>
          </a:prstGeom>
          <a:noFill/>
        </p:spPr>
        <p:txBody>
          <a:bodyPr wrap="square" rtlCol="0">
            <a:spAutoFit/>
          </a:bodyPr>
          <a:lstStyle/>
          <a:p>
            <a:r>
              <a:rPr lang="en-GB" b="1" dirty="0">
                <a:solidFill>
                  <a:srgbClr val="548999"/>
                </a:solidFill>
                <a:latin typeface="Arial" panose="020B0604020202020204" pitchFamily="34" charset="0"/>
                <a:cs typeface="Arial" panose="020B0604020202020204" pitchFamily="34" charset="0"/>
              </a:rPr>
              <a:t>Situation 2 – Restricted Cover / “Coronavirus Exclusions”</a:t>
            </a:r>
          </a:p>
          <a:p>
            <a:endParaRPr lang="en-GB" sz="1200" b="1" dirty="0">
              <a:solidFill>
                <a:srgbClr val="1C3B56"/>
              </a:solidFill>
              <a:latin typeface="Arial" panose="020B0604020202020204" pitchFamily="34" charset="0"/>
              <a:cs typeface="Arial" panose="020B0604020202020204" pitchFamily="34" charset="0"/>
            </a:endParaRPr>
          </a:p>
          <a:p>
            <a:r>
              <a:rPr lang="en-GB" sz="1400" b="1" dirty="0">
                <a:solidFill>
                  <a:srgbClr val="1C3B56"/>
                </a:solidFill>
                <a:latin typeface="Arial" panose="020B0604020202020204" pitchFamily="34" charset="0"/>
                <a:cs typeface="Arial" panose="020B0604020202020204" pitchFamily="34" charset="0"/>
              </a:rPr>
              <a:t>The Brokers’ Obligation:		</a:t>
            </a:r>
            <a:r>
              <a:rPr lang="en-GB" sz="1400" b="1" dirty="0">
                <a:solidFill>
                  <a:srgbClr val="548999"/>
                </a:solidFill>
                <a:latin typeface="Arial" panose="020B0604020202020204" pitchFamily="34" charset="0"/>
                <a:cs typeface="Arial" panose="020B0604020202020204" pitchFamily="34" charset="0"/>
              </a:rPr>
              <a:t>Advise on key policy terms.</a:t>
            </a:r>
          </a:p>
          <a:p>
            <a:r>
              <a:rPr lang="en-GB" sz="1400" b="1">
                <a:solidFill>
                  <a:srgbClr val="548999"/>
                </a:solidFill>
                <a:latin typeface="Arial" panose="020B0604020202020204" pitchFamily="34" charset="0"/>
                <a:cs typeface="Arial" panose="020B0604020202020204" pitchFamily="34" charset="0"/>
              </a:rPr>
              <a:t>				Keep </a:t>
            </a:r>
            <a:r>
              <a:rPr lang="en-GB" sz="1400" b="1" dirty="0">
                <a:solidFill>
                  <a:srgbClr val="548999"/>
                </a:solidFill>
                <a:latin typeface="Arial" panose="020B0604020202020204" pitchFamily="34" charset="0"/>
                <a:cs typeface="Arial" panose="020B0604020202020204" pitchFamily="34" charset="0"/>
              </a:rPr>
              <a:t>up to date with market 				developments.</a:t>
            </a:r>
          </a:p>
          <a:p>
            <a:r>
              <a:rPr lang="en-GB" sz="1400" b="1" dirty="0">
                <a:solidFill>
                  <a:srgbClr val="548999"/>
                </a:solidFill>
                <a:latin typeface="Arial" panose="020B0604020202020204" pitchFamily="34" charset="0"/>
                <a:cs typeface="Arial" panose="020B0604020202020204" pitchFamily="34" charset="0"/>
              </a:rPr>
              <a:t>				</a:t>
            </a:r>
            <a:endParaRPr lang="en-GB" sz="1400" b="1" dirty="0">
              <a:solidFill>
                <a:srgbClr val="1C3B56"/>
              </a:solidFill>
              <a:latin typeface="Arial" panose="020B0604020202020204" pitchFamily="34" charset="0"/>
              <a:cs typeface="Arial" panose="020B0604020202020204" pitchFamily="34" charset="0"/>
            </a:endParaRPr>
          </a:p>
          <a:p>
            <a:r>
              <a:rPr lang="en-GB" sz="1400" b="1" dirty="0">
                <a:solidFill>
                  <a:srgbClr val="1C3B56"/>
                </a:solidFill>
                <a:latin typeface="Arial" panose="020B0604020202020204" pitchFamily="34" charset="0"/>
                <a:cs typeface="Arial" panose="020B0604020202020204" pitchFamily="34" charset="0"/>
              </a:rPr>
              <a:t>Key Theme to Assist Compliance:	</a:t>
            </a:r>
            <a:r>
              <a:rPr lang="en-GB" sz="1400" b="1" dirty="0">
                <a:solidFill>
                  <a:srgbClr val="548999"/>
                </a:solidFill>
                <a:latin typeface="Arial" panose="020B0604020202020204" pitchFamily="34" charset="0"/>
                <a:cs typeface="Arial" panose="020B0604020202020204" pitchFamily="34" charset="0"/>
              </a:rPr>
              <a:t>Clear / timely Communication 				of new exclusions.  </a:t>
            </a:r>
          </a:p>
          <a:p>
            <a:endParaRPr lang="en-GB" sz="1400" b="1" dirty="0">
              <a:solidFill>
                <a:schemeClr val="tx2"/>
              </a:solidFill>
              <a:latin typeface="Arial" panose="020B0604020202020204" pitchFamily="34" charset="0"/>
              <a:cs typeface="Arial" panose="020B0604020202020204" pitchFamily="34" charset="0"/>
            </a:endParaRPr>
          </a:p>
          <a:p>
            <a:r>
              <a:rPr lang="en-GB" sz="1400" b="1" dirty="0">
                <a:solidFill>
                  <a:srgbClr val="1C3B56"/>
                </a:solidFill>
                <a:latin typeface="Arial" panose="020B0604020202020204" pitchFamily="34" charset="0"/>
                <a:cs typeface="Arial" panose="020B0604020202020204" pitchFamily="34" charset="0"/>
              </a:rPr>
              <a:t>Practical Steps:		</a:t>
            </a:r>
          </a:p>
          <a:p>
            <a:endParaRPr lang="en-GB" sz="1400" b="1" dirty="0">
              <a:solidFill>
                <a:srgbClr val="1C3B56"/>
              </a:solidFill>
              <a:latin typeface="Arial" panose="020B0604020202020204" pitchFamily="34" charset="0"/>
              <a:cs typeface="Arial" panose="020B0604020202020204" pitchFamily="34" charset="0"/>
            </a:endParaRPr>
          </a:p>
          <a:p>
            <a:r>
              <a:rPr lang="en-GB" sz="1400" b="1" dirty="0">
                <a:solidFill>
                  <a:srgbClr val="548999"/>
                </a:solidFill>
                <a:latin typeface="Arial" panose="020B0604020202020204" pitchFamily="34" charset="0"/>
                <a:cs typeface="Arial" panose="020B0604020202020204" pitchFamily="34" charset="0"/>
              </a:rPr>
              <a:t>Standardised communication explaining the terms of a new exclusion that will be applied to policies going forward. This can be given to the client by the broker.</a:t>
            </a:r>
          </a:p>
          <a:p>
            <a:endParaRPr lang="en-GB" sz="1200" b="1" dirty="0">
              <a:solidFill>
                <a:srgbClr val="548999"/>
              </a:solidFill>
              <a:latin typeface="Arial" panose="020B0604020202020204" pitchFamily="34" charset="0"/>
              <a:cs typeface="Arial" panose="020B0604020202020204" pitchFamily="34" charset="0"/>
            </a:endParaRPr>
          </a:p>
          <a:p>
            <a:endParaRPr lang="en-GB" sz="1200" b="1" dirty="0">
              <a:solidFill>
                <a:srgbClr val="548999"/>
              </a:solidFill>
              <a:latin typeface="Arial" panose="020B0604020202020204" pitchFamily="34" charset="0"/>
              <a:cs typeface="Arial" panose="020B0604020202020204" pitchFamily="34" charset="0"/>
            </a:endParaRPr>
          </a:p>
          <a:p>
            <a:endParaRPr lang="en-GB" sz="1200" b="1" dirty="0">
              <a:solidFill>
                <a:srgbClr val="548999"/>
              </a:solidFill>
              <a:latin typeface="Arial" panose="020B0604020202020204" pitchFamily="34" charset="0"/>
              <a:cs typeface="Arial" panose="020B0604020202020204" pitchFamily="34" charset="0"/>
            </a:endParaRPr>
          </a:p>
          <a:p>
            <a:endParaRPr lang="en-GB" sz="1200" b="1" dirty="0">
              <a:solidFill>
                <a:srgbClr val="548999"/>
              </a:solidFill>
              <a:latin typeface="Arial" panose="020B0604020202020204" pitchFamily="34" charset="0"/>
              <a:cs typeface="Arial" panose="020B0604020202020204" pitchFamily="34" charset="0"/>
            </a:endParaRPr>
          </a:p>
          <a:p>
            <a:endParaRPr lang="en-GB" sz="1200" b="1" dirty="0">
              <a:solidFill>
                <a:srgbClr val="548999"/>
              </a:solidFill>
              <a:latin typeface="Arial" panose="020B0604020202020204" pitchFamily="34" charset="0"/>
              <a:cs typeface="Arial" panose="020B0604020202020204" pitchFamily="34" charset="0"/>
            </a:endParaRPr>
          </a:p>
          <a:p>
            <a:endParaRPr lang="en-GB" sz="1200" b="1" dirty="0">
              <a:solidFill>
                <a:srgbClr val="548999"/>
              </a:solidFill>
              <a:latin typeface="Arial" panose="020B0604020202020204" pitchFamily="34" charset="0"/>
              <a:cs typeface="Arial" panose="020B0604020202020204" pitchFamily="34" charset="0"/>
            </a:endParaRPr>
          </a:p>
          <a:p>
            <a:endParaRPr lang="en-GB" sz="1200" b="1" dirty="0">
              <a:solidFill>
                <a:srgbClr val="548999"/>
              </a:solidFill>
              <a:latin typeface="Arial" panose="020B0604020202020204" pitchFamily="34" charset="0"/>
              <a:cs typeface="Arial" panose="020B0604020202020204" pitchFamily="34" charset="0"/>
            </a:endParaRPr>
          </a:p>
          <a:p>
            <a:endParaRPr lang="en-GB" sz="1200" b="1" dirty="0">
              <a:solidFill>
                <a:srgbClr val="548999"/>
              </a:solidFill>
              <a:latin typeface="Arial" panose="020B0604020202020204" pitchFamily="34" charset="0"/>
              <a:cs typeface="Arial" panose="020B0604020202020204" pitchFamily="34" charset="0"/>
            </a:endParaRPr>
          </a:p>
          <a:p>
            <a:endParaRPr lang="en-US" sz="1200" dirty="0">
              <a:solidFill>
                <a:srgbClr val="548999"/>
              </a:solidFill>
              <a:latin typeface="Arial" panose="020B0604020202020204" pitchFamily="34" charset="0"/>
              <a:cs typeface="Arial" panose="020B0604020202020204" pitchFamily="34" charset="0"/>
            </a:endParaRPr>
          </a:p>
        </p:txBody>
      </p:sp>
      <p:pic>
        <p:nvPicPr>
          <p:cNvPr id="8" name="Picture 7" descr="A picture containing drawing&#10;&#10;Description automatically generated">
            <a:extLst>
              <a:ext uri="{FF2B5EF4-FFF2-40B4-BE49-F238E27FC236}">
                <a16:creationId xmlns:a16="http://schemas.microsoft.com/office/drawing/2014/main" id="{510D89FB-4D72-C64A-A9F9-02FBED9517A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32987" y="6339351"/>
            <a:ext cx="224852" cy="256974"/>
          </a:xfrm>
          <a:prstGeom prst="rect">
            <a:avLst/>
          </a:prstGeom>
        </p:spPr>
      </p:pic>
      <p:pic>
        <p:nvPicPr>
          <p:cNvPr id="1026" name="Picture 2" descr="WHO/Europe | Coronavirus disease (COVID-19) outbreak">
            <a:extLst>
              <a:ext uri="{FF2B5EF4-FFF2-40B4-BE49-F238E27FC236}">
                <a16:creationId xmlns:a16="http://schemas.microsoft.com/office/drawing/2014/main" id="{EE807AE4-DEB8-4C21-BECF-12D36C1EAE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52" t="-440" r="19881" b="440"/>
          <a:stretch/>
        </p:blipFill>
        <p:spPr bwMode="auto">
          <a:xfrm>
            <a:off x="7474689" y="908671"/>
            <a:ext cx="4734210" cy="5193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95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E495C1-FCC5-104E-BCF2-275574C311EA}"/>
              </a:ext>
            </a:extLst>
          </p:cNvPr>
          <p:cNvSpPr/>
          <p:nvPr/>
        </p:nvSpPr>
        <p:spPr>
          <a:xfrm>
            <a:off x="0" y="0"/>
            <a:ext cx="12192000" cy="6858000"/>
          </a:xfrm>
          <a:prstGeom prst="rect">
            <a:avLst/>
          </a:prstGeom>
          <a:solidFill>
            <a:srgbClr val="548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CDE6F7A0-C881-0342-8D2B-D27C626C8D99}"/>
              </a:ext>
            </a:extLst>
          </p:cNvPr>
          <p:cNvSpPr/>
          <p:nvPr/>
        </p:nvSpPr>
        <p:spPr>
          <a:xfrm>
            <a:off x="0" y="1414130"/>
            <a:ext cx="12192000" cy="4372344"/>
          </a:xfrm>
          <a:prstGeom prst="rect">
            <a:avLst/>
          </a:prstGeom>
          <a:solidFill>
            <a:srgbClr val="B6B39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Snip Single Corner of Rectangle 14">
            <a:extLst>
              <a:ext uri="{FF2B5EF4-FFF2-40B4-BE49-F238E27FC236}">
                <a16:creationId xmlns:a16="http://schemas.microsoft.com/office/drawing/2014/main" id="{FE63E2ED-B67E-BD42-9D00-63E02EA58140}"/>
              </a:ext>
            </a:extLst>
          </p:cNvPr>
          <p:cNvSpPr/>
          <p:nvPr/>
        </p:nvSpPr>
        <p:spPr>
          <a:xfrm rot="16200000">
            <a:off x="6124061" y="-5563268"/>
            <a:ext cx="530422" cy="11639252"/>
          </a:xfrm>
          <a:custGeom>
            <a:avLst/>
            <a:gdLst>
              <a:gd name="connsiteX0" fmla="*/ 0 w 6348249"/>
              <a:gd name="connsiteY0" fmla="*/ 0 h 5669237"/>
              <a:gd name="connsiteX1" fmla="*/ 5403357 w 6348249"/>
              <a:gd name="connsiteY1" fmla="*/ 0 h 5669237"/>
              <a:gd name="connsiteX2" fmla="*/ 6348249 w 6348249"/>
              <a:gd name="connsiteY2" fmla="*/ 944892 h 5669237"/>
              <a:gd name="connsiteX3" fmla="*/ 6348249 w 6348249"/>
              <a:gd name="connsiteY3" fmla="*/ 5669237 h 5669237"/>
              <a:gd name="connsiteX4" fmla="*/ 0 w 6348249"/>
              <a:gd name="connsiteY4" fmla="*/ 5669237 h 5669237"/>
              <a:gd name="connsiteX5" fmla="*/ 0 w 6348249"/>
              <a:gd name="connsiteY5" fmla="*/ 0 h 5669237"/>
              <a:gd name="connsiteX0" fmla="*/ 534988 w 6883237"/>
              <a:gd name="connsiteY0" fmla="*/ 1755227 h 7424464"/>
              <a:gd name="connsiteX1" fmla="*/ 0 w 6883237"/>
              <a:gd name="connsiteY1" fmla="*/ 0 h 7424464"/>
              <a:gd name="connsiteX2" fmla="*/ 6883237 w 6883237"/>
              <a:gd name="connsiteY2" fmla="*/ 2700119 h 7424464"/>
              <a:gd name="connsiteX3" fmla="*/ 6883237 w 6883237"/>
              <a:gd name="connsiteY3" fmla="*/ 7424464 h 7424464"/>
              <a:gd name="connsiteX4" fmla="*/ 534988 w 6883237"/>
              <a:gd name="connsiteY4" fmla="*/ 7424464 h 7424464"/>
              <a:gd name="connsiteX5" fmla="*/ 534988 w 6883237"/>
              <a:gd name="connsiteY5" fmla="*/ 1755227 h 7424464"/>
              <a:gd name="connsiteX0" fmla="*/ 534988 w 7324673"/>
              <a:gd name="connsiteY0" fmla="*/ 1755227 h 7424464"/>
              <a:gd name="connsiteX1" fmla="*/ 0 w 7324673"/>
              <a:gd name="connsiteY1" fmla="*/ 0 h 7424464"/>
              <a:gd name="connsiteX2" fmla="*/ 7324673 w 7324673"/>
              <a:gd name="connsiteY2" fmla="*/ 2510933 h 7424464"/>
              <a:gd name="connsiteX3" fmla="*/ 6883237 w 7324673"/>
              <a:gd name="connsiteY3" fmla="*/ 7424464 h 7424464"/>
              <a:gd name="connsiteX4" fmla="*/ 534988 w 7324673"/>
              <a:gd name="connsiteY4" fmla="*/ 7424464 h 7424464"/>
              <a:gd name="connsiteX5" fmla="*/ 534988 w 7324673"/>
              <a:gd name="connsiteY5" fmla="*/ 1755227 h 7424464"/>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534988 w 7324673"/>
              <a:gd name="connsiteY4" fmla="*/ 7424464 h 11019002"/>
              <a:gd name="connsiteX5" fmla="*/ 534988 w 7324673"/>
              <a:gd name="connsiteY5" fmla="*/ 1755227 h 11019002"/>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5" fmla="*/ 534988 w 7324673"/>
              <a:gd name="connsiteY5" fmla="*/ 1755227 h 11019002"/>
              <a:gd name="connsiteX0" fmla="*/ 83043 w 7324673"/>
              <a:gd name="connsiteY0" fmla="*/ 10997981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0" fmla="*/ 0 w 7325713"/>
              <a:gd name="connsiteY0" fmla="*/ 10997981 h 11019002"/>
              <a:gd name="connsiteX1" fmla="*/ 1040 w 7325713"/>
              <a:gd name="connsiteY1" fmla="*/ 0 h 11019002"/>
              <a:gd name="connsiteX2" fmla="*/ 7325713 w 7325713"/>
              <a:gd name="connsiteY2" fmla="*/ 2510933 h 11019002"/>
              <a:gd name="connsiteX3" fmla="*/ 7136525 w 7325713"/>
              <a:gd name="connsiteY3" fmla="*/ 11019002 h 11019002"/>
              <a:gd name="connsiteX4" fmla="*/ 0 w 7325713"/>
              <a:gd name="connsiteY4" fmla="*/ 10997981 h 11019002"/>
              <a:gd name="connsiteX0" fmla="*/ 0 w 7327027"/>
              <a:gd name="connsiteY0" fmla="*/ 10997981 h 11019005"/>
              <a:gd name="connsiteX1" fmla="*/ 1040 w 7327027"/>
              <a:gd name="connsiteY1" fmla="*/ 0 h 11019005"/>
              <a:gd name="connsiteX2" fmla="*/ 7325713 w 7327027"/>
              <a:gd name="connsiteY2" fmla="*/ 2510933 h 11019005"/>
              <a:gd name="connsiteX3" fmla="*/ 7327027 w 7327027"/>
              <a:gd name="connsiteY3" fmla="*/ 11019005 h 11019005"/>
              <a:gd name="connsiteX4" fmla="*/ 0 w 7327027"/>
              <a:gd name="connsiteY4" fmla="*/ 10997981 h 11019005"/>
              <a:gd name="connsiteX0" fmla="*/ 0 w 7325713"/>
              <a:gd name="connsiteY0" fmla="*/ 10997981 h 10997981"/>
              <a:gd name="connsiteX1" fmla="*/ 1040 w 7325713"/>
              <a:gd name="connsiteY1" fmla="*/ 0 h 10997981"/>
              <a:gd name="connsiteX2" fmla="*/ 7325713 w 7325713"/>
              <a:gd name="connsiteY2" fmla="*/ 2510933 h 10997981"/>
              <a:gd name="connsiteX3" fmla="*/ 7250827 w 7325713"/>
              <a:gd name="connsiteY3" fmla="*/ 9406105 h 10997981"/>
              <a:gd name="connsiteX4" fmla="*/ 0 w 7325713"/>
              <a:gd name="connsiteY4" fmla="*/ 10997981 h 10997981"/>
              <a:gd name="connsiteX0" fmla="*/ 0 w 7327027"/>
              <a:gd name="connsiteY0" fmla="*/ 10997981 h 10997981"/>
              <a:gd name="connsiteX1" fmla="*/ 1040 w 7327027"/>
              <a:gd name="connsiteY1" fmla="*/ 0 h 10997981"/>
              <a:gd name="connsiteX2" fmla="*/ 7325713 w 7327027"/>
              <a:gd name="connsiteY2" fmla="*/ 2510933 h 10997981"/>
              <a:gd name="connsiteX3" fmla="*/ 7327027 w 7327027"/>
              <a:gd name="connsiteY3" fmla="*/ 9825205 h 10997981"/>
              <a:gd name="connsiteX4" fmla="*/ 0 w 7327027"/>
              <a:gd name="connsiteY4" fmla="*/ 10997981 h 10997981"/>
              <a:gd name="connsiteX0" fmla="*/ 100561 w 7325988"/>
              <a:gd name="connsiteY0" fmla="*/ 9524781 h 9825205"/>
              <a:gd name="connsiteX1" fmla="*/ 1 w 7325988"/>
              <a:gd name="connsiteY1" fmla="*/ 0 h 9825205"/>
              <a:gd name="connsiteX2" fmla="*/ 7324674 w 7325988"/>
              <a:gd name="connsiteY2" fmla="*/ 2510933 h 9825205"/>
              <a:gd name="connsiteX3" fmla="*/ 7325988 w 7325988"/>
              <a:gd name="connsiteY3" fmla="*/ 9825205 h 9825205"/>
              <a:gd name="connsiteX4" fmla="*/ 100561 w 7325988"/>
              <a:gd name="connsiteY4" fmla="*/ 9524781 h 9825205"/>
              <a:gd name="connsiteX0" fmla="*/ 0 w 7327027"/>
              <a:gd name="connsiteY0" fmla="*/ 9829581 h 9829581"/>
              <a:gd name="connsiteX1" fmla="*/ 1040 w 7327027"/>
              <a:gd name="connsiteY1" fmla="*/ 0 h 9829581"/>
              <a:gd name="connsiteX2" fmla="*/ 7325713 w 7327027"/>
              <a:gd name="connsiteY2" fmla="*/ 2510933 h 9829581"/>
              <a:gd name="connsiteX3" fmla="*/ 7327027 w 7327027"/>
              <a:gd name="connsiteY3" fmla="*/ 9825205 h 9829581"/>
              <a:gd name="connsiteX4" fmla="*/ 0 w 7327027"/>
              <a:gd name="connsiteY4" fmla="*/ 9829581 h 9829581"/>
              <a:gd name="connsiteX0" fmla="*/ 0 w 7327027"/>
              <a:gd name="connsiteY0" fmla="*/ 9829581 h 9829581"/>
              <a:gd name="connsiteX1" fmla="*/ 1040 w 7327027"/>
              <a:gd name="connsiteY1" fmla="*/ 0 h 9829581"/>
              <a:gd name="connsiteX2" fmla="*/ 812799 w 7327027"/>
              <a:gd name="connsiteY2" fmla="*/ 275733 h 9829581"/>
              <a:gd name="connsiteX3" fmla="*/ 7327027 w 7327027"/>
              <a:gd name="connsiteY3" fmla="*/ 9825205 h 9829581"/>
              <a:gd name="connsiteX4" fmla="*/ 0 w 7327027"/>
              <a:gd name="connsiteY4" fmla="*/ 9829581 h 9829581"/>
              <a:gd name="connsiteX0" fmla="*/ 0 w 812799"/>
              <a:gd name="connsiteY0" fmla="*/ 9829581 h 11603208"/>
              <a:gd name="connsiteX1" fmla="*/ 1040 w 812799"/>
              <a:gd name="connsiteY1" fmla="*/ 0 h 11603208"/>
              <a:gd name="connsiteX2" fmla="*/ 812799 w 812799"/>
              <a:gd name="connsiteY2" fmla="*/ 275733 h 11603208"/>
              <a:gd name="connsiteX3" fmla="*/ 773408 w 812799"/>
              <a:gd name="connsiteY3" fmla="*/ 11603208 h 11603208"/>
              <a:gd name="connsiteX4" fmla="*/ 0 w 812799"/>
              <a:gd name="connsiteY4" fmla="*/ 9829581 h 11603208"/>
              <a:gd name="connsiteX0" fmla="*/ 0 w 812798"/>
              <a:gd name="connsiteY0" fmla="*/ 11607584 h 11607584"/>
              <a:gd name="connsiteX1" fmla="*/ 1039 w 812798"/>
              <a:gd name="connsiteY1" fmla="*/ 0 h 11607584"/>
              <a:gd name="connsiteX2" fmla="*/ 812798 w 812798"/>
              <a:gd name="connsiteY2" fmla="*/ 275733 h 11607584"/>
              <a:gd name="connsiteX3" fmla="*/ 773407 w 812798"/>
              <a:gd name="connsiteY3" fmla="*/ 11603208 h 11607584"/>
              <a:gd name="connsiteX4" fmla="*/ 0 w 812798"/>
              <a:gd name="connsiteY4" fmla="*/ 11607584 h 11607584"/>
              <a:gd name="connsiteX0" fmla="*/ 0 w 841250"/>
              <a:gd name="connsiteY0" fmla="*/ 11607584 h 11615908"/>
              <a:gd name="connsiteX1" fmla="*/ 1039 w 841250"/>
              <a:gd name="connsiteY1" fmla="*/ 0 h 11615908"/>
              <a:gd name="connsiteX2" fmla="*/ 812798 w 841250"/>
              <a:gd name="connsiteY2" fmla="*/ 275733 h 11615908"/>
              <a:gd name="connsiteX3" fmla="*/ 841250 w 841250"/>
              <a:gd name="connsiteY3" fmla="*/ 11615908 h 11615908"/>
              <a:gd name="connsiteX4" fmla="*/ 0 w 841250"/>
              <a:gd name="connsiteY4" fmla="*/ 11607584 h 11615908"/>
              <a:gd name="connsiteX0" fmla="*/ 0 w 812798"/>
              <a:gd name="connsiteY0" fmla="*/ 11607584 h 11615911"/>
              <a:gd name="connsiteX1" fmla="*/ 1039 w 812798"/>
              <a:gd name="connsiteY1" fmla="*/ 0 h 11615911"/>
              <a:gd name="connsiteX2" fmla="*/ 812798 w 812798"/>
              <a:gd name="connsiteY2" fmla="*/ 275733 h 11615911"/>
              <a:gd name="connsiteX3" fmla="*/ 773408 w 812798"/>
              <a:gd name="connsiteY3" fmla="*/ 11615911 h 11615911"/>
              <a:gd name="connsiteX4" fmla="*/ 0 w 812798"/>
              <a:gd name="connsiteY4" fmla="*/ 11607584 h 11615911"/>
              <a:gd name="connsiteX0" fmla="*/ 0 w 814115"/>
              <a:gd name="connsiteY0" fmla="*/ 11607584 h 11628614"/>
              <a:gd name="connsiteX1" fmla="*/ 1039 w 814115"/>
              <a:gd name="connsiteY1" fmla="*/ 0 h 11628614"/>
              <a:gd name="connsiteX2" fmla="*/ 812798 w 814115"/>
              <a:gd name="connsiteY2" fmla="*/ 275733 h 11628614"/>
              <a:gd name="connsiteX3" fmla="*/ 814115 w 814115"/>
              <a:gd name="connsiteY3" fmla="*/ 11628614 h 11628614"/>
              <a:gd name="connsiteX4" fmla="*/ 0 w 814115"/>
              <a:gd name="connsiteY4" fmla="*/ 11607584 h 11628614"/>
              <a:gd name="connsiteX0" fmla="*/ 0 w 814114"/>
              <a:gd name="connsiteY0" fmla="*/ 11632987 h 11632987"/>
              <a:gd name="connsiteX1" fmla="*/ 1038 w 814114"/>
              <a:gd name="connsiteY1" fmla="*/ 0 h 11632987"/>
              <a:gd name="connsiteX2" fmla="*/ 812797 w 814114"/>
              <a:gd name="connsiteY2" fmla="*/ 275733 h 11632987"/>
              <a:gd name="connsiteX3" fmla="*/ 814114 w 814114"/>
              <a:gd name="connsiteY3" fmla="*/ 11628614 h 11632987"/>
              <a:gd name="connsiteX4" fmla="*/ 0 w 814114"/>
              <a:gd name="connsiteY4" fmla="*/ 11632987 h 11632987"/>
              <a:gd name="connsiteX0" fmla="*/ 0 w 814114"/>
              <a:gd name="connsiteY0" fmla="*/ 11632987 h 11632987"/>
              <a:gd name="connsiteX1" fmla="*/ 1038 w 814114"/>
              <a:gd name="connsiteY1" fmla="*/ 0 h 11632987"/>
              <a:gd name="connsiteX2" fmla="*/ 566698 w 814114"/>
              <a:gd name="connsiteY2" fmla="*/ 233850 h 11632987"/>
              <a:gd name="connsiteX3" fmla="*/ 814114 w 814114"/>
              <a:gd name="connsiteY3" fmla="*/ 11628614 h 11632987"/>
              <a:gd name="connsiteX4" fmla="*/ 0 w 814114"/>
              <a:gd name="connsiteY4" fmla="*/ 11632987 h 11632987"/>
              <a:gd name="connsiteX0" fmla="*/ 0 w 609639"/>
              <a:gd name="connsiteY0" fmla="*/ 11632987 h 11639249"/>
              <a:gd name="connsiteX1" fmla="*/ 1038 w 609639"/>
              <a:gd name="connsiteY1" fmla="*/ 0 h 11639249"/>
              <a:gd name="connsiteX2" fmla="*/ 566698 w 609639"/>
              <a:gd name="connsiteY2" fmla="*/ 233850 h 11639249"/>
              <a:gd name="connsiteX3" fmla="*/ 609639 w 609639"/>
              <a:gd name="connsiteY3" fmla="*/ 11639249 h 11639249"/>
              <a:gd name="connsiteX4" fmla="*/ 0 w 609639"/>
              <a:gd name="connsiteY4" fmla="*/ 11632987 h 11639249"/>
              <a:gd name="connsiteX0" fmla="*/ 0 w 566698"/>
              <a:gd name="connsiteY0" fmla="*/ 11632987 h 11639252"/>
              <a:gd name="connsiteX1" fmla="*/ 1038 w 566698"/>
              <a:gd name="connsiteY1" fmla="*/ 0 h 11639252"/>
              <a:gd name="connsiteX2" fmla="*/ 566698 w 566698"/>
              <a:gd name="connsiteY2" fmla="*/ 233850 h 11639252"/>
              <a:gd name="connsiteX3" fmla="*/ 507402 w 566698"/>
              <a:gd name="connsiteY3" fmla="*/ 11639252 h 11639252"/>
              <a:gd name="connsiteX4" fmla="*/ 0 w 566698"/>
              <a:gd name="connsiteY4" fmla="*/ 11632987 h 11639252"/>
              <a:gd name="connsiteX0" fmla="*/ 0 w 566698"/>
              <a:gd name="connsiteY0" fmla="*/ 11632987 h 11639252"/>
              <a:gd name="connsiteX1" fmla="*/ 1038 w 566698"/>
              <a:gd name="connsiteY1" fmla="*/ 0 h 11639252"/>
              <a:gd name="connsiteX2" fmla="*/ 566698 w 566698"/>
              <a:gd name="connsiteY2" fmla="*/ 233850 h 11639252"/>
              <a:gd name="connsiteX3" fmla="*/ 564201 w 566698"/>
              <a:gd name="connsiteY3" fmla="*/ 11639252 h 11639252"/>
              <a:gd name="connsiteX4" fmla="*/ 0 w 566698"/>
              <a:gd name="connsiteY4" fmla="*/ 11632987 h 1163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698" h="11639252">
                <a:moveTo>
                  <a:pt x="0" y="11632987"/>
                </a:moveTo>
                <a:cubicBezTo>
                  <a:pt x="347" y="7966993"/>
                  <a:pt x="691" y="3665994"/>
                  <a:pt x="1038" y="0"/>
                </a:cubicBezTo>
                <a:lnTo>
                  <a:pt x="566698" y="233850"/>
                </a:lnTo>
                <a:cubicBezTo>
                  <a:pt x="565866" y="4035651"/>
                  <a:pt x="565033" y="7837451"/>
                  <a:pt x="564201" y="11639252"/>
                </a:cubicBezTo>
                <a:lnTo>
                  <a:pt x="0" y="11632987"/>
                </a:lnTo>
                <a:close/>
              </a:path>
            </a:pathLst>
          </a:custGeom>
          <a:solidFill>
            <a:srgbClr val="1C3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6ECA24B-BDAF-A34E-BF7D-B9F716C5AE40}"/>
              </a:ext>
            </a:extLst>
          </p:cNvPr>
          <p:cNvSpPr txBox="1"/>
          <p:nvPr/>
        </p:nvSpPr>
        <p:spPr>
          <a:xfrm>
            <a:off x="852926" y="92398"/>
            <a:ext cx="10780061" cy="292388"/>
          </a:xfrm>
          <a:prstGeom prst="rect">
            <a:avLst/>
          </a:prstGeom>
          <a:noFill/>
        </p:spPr>
        <p:txBody>
          <a:bodyPr wrap="square" rtlCol="0">
            <a:spAutoFit/>
          </a:bodyPr>
          <a:lstStyle/>
          <a:p>
            <a:r>
              <a:rPr lang="en-GB" sz="1300" b="1" dirty="0">
                <a:solidFill>
                  <a:schemeClr val="bg1"/>
                </a:solidFill>
                <a:latin typeface="Arial" panose="020B0604020202020204" pitchFamily="34" charset="0"/>
                <a:cs typeface="Arial" panose="020B0604020202020204" pitchFamily="34" charset="0"/>
              </a:rPr>
              <a:t>Brokers’ Exposure to Professional Negligence Claims arising from the Coronavirus Pandemic – How to Support your Broker Network</a:t>
            </a:r>
            <a:endParaRPr lang="en-GB" sz="130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68A246A-B28C-0E4A-93B5-2B43CC4306CB}"/>
              </a:ext>
            </a:extLst>
          </p:cNvPr>
          <p:cNvSpPr txBox="1"/>
          <p:nvPr/>
        </p:nvSpPr>
        <p:spPr>
          <a:xfrm>
            <a:off x="-1" y="1608702"/>
            <a:ext cx="10308772" cy="5047536"/>
          </a:xfrm>
          <a:prstGeom prst="rect">
            <a:avLst/>
          </a:prstGeom>
          <a:noFill/>
        </p:spPr>
        <p:txBody>
          <a:bodyPr wrap="square" rtlCol="0">
            <a:spAutoFit/>
          </a:bodyPr>
          <a:lstStyle/>
          <a:p>
            <a:r>
              <a:rPr lang="en-GB" b="1" dirty="0">
                <a:solidFill>
                  <a:srgbClr val="1C3B56"/>
                </a:solidFill>
                <a:latin typeface="Arial" panose="020B0604020202020204" pitchFamily="34" charset="0"/>
                <a:cs typeface="Arial" panose="020B0604020202020204" pitchFamily="34" charset="0"/>
              </a:rPr>
              <a:t>Situation 3 – The Scope for Flexibility</a:t>
            </a:r>
          </a:p>
          <a:p>
            <a:r>
              <a:rPr lang="en-GB" sz="1200" dirty="0">
                <a:solidFill>
                  <a:schemeClr val="bg1"/>
                </a:solidFill>
                <a:latin typeface="Arial" panose="020B0604020202020204" pitchFamily="34" charset="0"/>
                <a:cs typeface="Arial" panose="020B0604020202020204" pitchFamily="34" charset="0"/>
              </a:rPr>
              <a:t> </a:t>
            </a:r>
          </a:p>
          <a:p>
            <a:r>
              <a:rPr lang="en-GB" sz="1200" b="1" dirty="0">
                <a:solidFill>
                  <a:srgbClr val="F1F0EB"/>
                </a:solidFill>
                <a:latin typeface="Arial" panose="020B0604020202020204" pitchFamily="34" charset="0"/>
                <a:cs typeface="Arial" panose="020B0604020202020204" pitchFamily="34" charset="0"/>
              </a:rPr>
              <a:t>Standard policy wordings not corresponding to new circumstances caused by the pandemic. </a:t>
            </a:r>
          </a:p>
          <a:p>
            <a:endParaRPr lang="en-GB" sz="1200" b="1" dirty="0">
              <a:solidFill>
                <a:srgbClr val="F1F0EB"/>
              </a:solidFill>
              <a:latin typeface="Arial" panose="020B0604020202020204" pitchFamily="34" charset="0"/>
              <a:cs typeface="Arial" panose="020B0604020202020204" pitchFamily="34" charset="0"/>
            </a:endParaRPr>
          </a:p>
          <a:p>
            <a:r>
              <a:rPr lang="en-GB" sz="1200" b="1" dirty="0">
                <a:solidFill>
                  <a:srgbClr val="F1F0EB"/>
                </a:solidFill>
                <a:latin typeface="Arial" panose="020B0604020202020204" pitchFamily="34" charset="0"/>
                <a:cs typeface="Arial" panose="020B0604020202020204" pitchFamily="34" charset="0"/>
              </a:rPr>
              <a:t>Example: Property policy may contain a condition that it is not to be left unoccupied for a specified period, but compliance rendered impractical by lockdown.</a:t>
            </a:r>
          </a:p>
          <a:p>
            <a:endParaRPr lang="en-GB" sz="1200" b="1" dirty="0">
              <a:solidFill>
                <a:srgbClr val="1C3B56"/>
              </a:solidFill>
              <a:latin typeface="Arial" panose="020B0604020202020204" pitchFamily="34" charset="0"/>
              <a:cs typeface="Arial" panose="020B0604020202020204" pitchFamily="34" charset="0"/>
            </a:endParaRPr>
          </a:p>
          <a:p>
            <a:r>
              <a:rPr lang="en-GB" sz="1200" b="1" dirty="0">
                <a:solidFill>
                  <a:srgbClr val="1C3B56"/>
                </a:solidFill>
                <a:latin typeface="Arial" panose="020B0604020202020204" pitchFamily="34" charset="0"/>
                <a:cs typeface="Arial" panose="020B0604020202020204" pitchFamily="34" charset="0"/>
              </a:rPr>
              <a:t>The Brokers’ Obligation:		</a:t>
            </a:r>
            <a:r>
              <a:rPr lang="en-GB" sz="1200" b="1" dirty="0">
                <a:solidFill>
                  <a:srgbClr val="F1F0EB"/>
                </a:solidFill>
                <a:latin typeface="Arial" panose="020B0604020202020204" pitchFamily="34" charset="0"/>
                <a:cs typeface="Arial" panose="020B0604020202020204" pitchFamily="34" charset="0"/>
              </a:rPr>
              <a:t>Ensuring that client requirements are met</a:t>
            </a:r>
            <a:r>
              <a:rPr lang="en-GB" sz="1200" b="1" dirty="0">
                <a:solidFill>
                  <a:srgbClr val="548999"/>
                </a:solidFill>
                <a:latin typeface="Arial" panose="020B0604020202020204" pitchFamily="34" charset="0"/>
                <a:cs typeface="Arial" panose="020B0604020202020204" pitchFamily="34" charset="0"/>
              </a:rPr>
              <a:t>.</a:t>
            </a:r>
          </a:p>
          <a:p>
            <a:endParaRPr lang="en-GB" sz="1200" b="1" dirty="0">
              <a:solidFill>
                <a:srgbClr val="1C3B56"/>
              </a:solidFill>
              <a:latin typeface="Arial" panose="020B0604020202020204" pitchFamily="34" charset="0"/>
              <a:cs typeface="Arial" panose="020B0604020202020204" pitchFamily="34" charset="0"/>
            </a:endParaRPr>
          </a:p>
          <a:p>
            <a:r>
              <a:rPr lang="en-GB" sz="1200" b="1" dirty="0">
                <a:solidFill>
                  <a:srgbClr val="1C3B56"/>
                </a:solidFill>
                <a:latin typeface="Arial" panose="020B0604020202020204" pitchFamily="34" charset="0"/>
                <a:cs typeface="Arial" panose="020B0604020202020204" pitchFamily="34" charset="0"/>
              </a:rPr>
              <a:t>Key Theme to Assist Compliance:	</a:t>
            </a:r>
            <a:r>
              <a:rPr lang="en-GB" sz="1200" b="1" dirty="0">
                <a:solidFill>
                  <a:srgbClr val="F1F0EB"/>
                </a:solidFill>
                <a:latin typeface="Arial" panose="020B0604020202020204" pitchFamily="34" charset="0"/>
                <a:cs typeface="Arial" panose="020B0604020202020204" pitchFamily="34" charset="0"/>
              </a:rPr>
              <a:t>Flexibility / understanding the needs of customers</a:t>
            </a:r>
          </a:p>
          <a:p>
            <a:endParaRPr lang="en-GB" sz="1200" b="1" dirty="0">
              <a:solidFill>
                <a:schemeClr val="tx2"/>
              </a:solidFill>
              <a:latin typeface="Arial" panose="020B0604020202020204" pitchFamily="34" charset="0"/>
              <a:cs typeface="Arial" panose="020B0604020202020204" pitchFamily="34" charset="0"/>
            </a:endParaRPr>
          </a:p>
          <a:p>
            <a:r>
              <a:rPr lang="en-GB" sz="1200" b="1" dirty="0">
                <a:solidFill>
                  <a:srgbClr val="1C3B56"/>
                </a:solidFill>
                <a:latin typeface="Arial" panose="020B0604020202020204" pitchFamily="34" charset="0"/>
                <a:cs typeface="Arial" panose="020B0604020202020204" pitchFamily="34" charset="0"/>
              </a:rPr>
              <a:t>Practical Steps:</a:t>
            </a:r>
            <a:r>
              <a:rPr lang="en-GB" sz="1200" b="1" dirty="0">
                <a:solidFill>
                  <a:schemeClr val="tx2"/>
                </a:solidFill>
                <a:latin typeface="Arial" panose="020B0604020202020204" pitchFamily="34" charset="0"/>
                <a:cs typeface="Arial" panose="020B0604020202020204" pitchFamily="34" charset="0"/>
              </a:rPr>
              <a:t>		</a:t>
            </a:r>
            <a:r>
              <a:rPr lang="en-GB" sz="1200" b="1" dirty="0">
                <a:solidFill>
                  <a:srgbClr val="F1F0EB"/>
                </a:solidFill>
                <a:latin typeface="Arial" panose="020B0604020202020204" pitchFamily="34" charset="0"/>
                <a:cs typeface="Arial" panose="020B0604020202020204" pitchFamily="34" charset="0"/>
              </a:rPr>
              <a:t>A flexible response to claims having regard to individual 							circumstances.</a:t>
            </a:r>
          </a:p>
          <a:p>
            <a:endParaRPr lang="en-GB" sz="1200" b="1" dirty="0">
              <a:solidFill>
                <a:srgbClr val="F1F0EB"/>
              </a:solidFill>
              <a:latin typeface="Arial" panose="020B0604020202020204" pitchFamily="34" charset="0"/>
              <a:cs typeface="Arial" panose="020B0604020202020204" pitchFamily="34" charset="0"/>
            </a:endParaRPr>
          </a:p>
          <a:p>
            <a:pPr marL="228600" indent="-228600">
              <a:buFont typeface="+mj-lt"/>
              <a:buAutoNum type="alphaLcParenR"/>
            </a:pPr>
            <a:endParaRPr lang="en-GB" sz="1200" b="1" dirty="0">
              <a:solidFill>
                <a:srgbClr val="F1F0EB"/>
              </a:solidFill>
              <a:latin typeface="Arial" panose="020B0604020202020204" pitchFamily="34" charset="0"/>
              <a:cs typeface="Arial" panose="020B0604020202020204" pitchFamily="34" charset="0"/>
            </a:endParaRPr>
          </a:p>
          <a:p>
            <a:endParaRPr lang="en-GB" sz="1200" dirty="0">
              <a:solidFill>
                <a:schemeClr val="bg1"/>
              </a:solidFill>
              <a:latin typeface="Exo" panose="00000500000000000000" pitchFamily="2" charset="0"/>
              <a:cs typeface="Arial" panose="020B0604020202020204" pitchFamily="34" charset="0"/>
            </a:endParaRPr>
          </a:p>
          <a:p>
            <a:endParaRPr lang="en-GB" sz="1200" dirty="0">
              <a:solidFill>
                <a:schemeClr val="bg1"/>
              </a:solidFill>
              <a:latin typeface="Exo" panose="00000500000000000000" pitchFamily="2" charset="0"/>
              <a:cs typeface="Arial" panose="020B0604020202020204" pitchFamily="34" charset="0"/>
            </a:endParaRPr>
          </a:p>
          <a:p>
            <a:endParaRPr lang="en-GB" sz="1200" dirty="0">
              <a:solidFill>
                <a:schemeClr val="bg1"/>
              </a:solidFill>
              <a:latin typeface="Exo" panose="00000500000000000000" pitchFamily="2" charset="0"/>
              <a:cs typeface="Arial" panose="020B0604020202020204" pitchFamily="34" charset="0"/>
            </a:endParaRPr>
          </a:p>
          <a:p>
            <a:endParaRPr lang="en-GB" sz="1200" dirty="0">
              <a:solidFill>
                <a:schemeClr val="bg1"/>
              </a:solidFill>
              <a:latin typeface="Exo" panose="00000500000000000000" pitchFamily="2" charset="0"/>
              <a:cs typeface="Arial" panose="020B0604020202020204" pitchFamily="34" charset="0"/>
            </a:endParaRPr>
          </a:p>
          <a:p>
            <a:endParaRPr lang="en-GB" sz="1200" dirty="0">
              <a:solidFill>
                <a:schemeClr val="bg1"/>
              </a:solidFill>
              <a:latin typeface="Exo" panose="00000500000000000000" pitchFamily="2" charset="0"/>
              <a:cs typeface="Arial" panose="020B0604020202020204" pitchFamily="34" charset="0"/>
            </a:endParaRPr>
          </a:p>
          <a:p>
            <a:endParaRPr lang="en-GB" sz="1200" dirty="0">
              <a:solidFill>
                <a:schemeClr val="bg1"/>
              </a:solidFill>
              <a:latin typeface="Exo" panose="00000500000000000000" pitchFamily="2" charset="0"/>
              <a:cs typeface="Arial" panose="020B0604020202020204" pitchFamily="34" charset="0"/>
            </a:endParaRPr>
          </a:p>
          <a:p>
            <a:endParaRPr lang="en-GB" sz="1200" dirty="0">
              <a:solidFill>
                <a:schemeClr val="bg1"/>
              </a:solidFill>
              <a:latin typeface="Exo" panose="00000500000000000000" pitchFamily="2" charset="0"/>
              <a:cs typeface="Arial" panose="020B0604020202020204" pitchFamily="34" charset="0"/>
            </a:endParaRPr>
          </a:p>
          <a:p>
            <a:endParaRPr lang="en-GB" sz="1200" dirty="0">
              <a:solidFill>
                <a:schemeClr val="bg1"/>
              </a:solidFill>
              <a:latin typeface="Exo" panose="00000500000000000000" pitchFamily="2" charset="0"/>
              <a:cs typeface="Arial" panose="020B0604020202020204" pitchFamily="34" charset="0"/>
            </a:endParaRPr>
          </a:p>
          <a:p>
            <a:endParaRPr lang="en-GB" sz="1200" dirty="0">
              <a:solidFill>
                <a:schemeClr val="bg1"/>
              </a:solidFill>
              <a:latin typeface="Exo" panose="00000500000000000000" pitchFamily="2" charset="0"/>
              <a:cs typeface="Arial" panose="020B0604020202020204" pitchFamily="34" charset="0"/>
            </a:endParaRPr>
          </a:p>
          <a:p>
            <a:endParaRPr lang="en-GB" sz="1200" dirty="0">
              <a:solidFill>
                <a:schemeClr val="bg1"/>
              </a:solidFill>
              <a:latin typeface="Exo" panose="00000500000000000000" pitchFamily="2"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2938D63B-6B56-B945-8647-17BD53186847}"/>
              </a:ext>
            </a:extLst>
          </p:cNvPr>
          <p:cNvSpPr/>
          <p:nvPr/>
        </p:nvSpPr>
        <p:spPr>
          <a:xfrm>
            <a:off x="8261498" y="6039294"/>
            <a:ext cx="3947400" cy="839972"/>
          </a:xfrm>
          <a:prstGeom prst="rect">
            <a:avLst/>
          </a:prstGeom>
          <a:gradFill flip="none" rotWithShape="0">
            <a:gsLst>
              <a:gs pos="22000">
                <a:srgbClr val="F1F0EB">
                  <a:lumMod val="0"/>
                  <a:lumOff val="100000"/>
                </a:srgbClr>
              </a:gs>
              <a:gs pos="95000">
                <a:schemeClr val="bg1">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0" name="Picture 9" descr="A picture containing drawing&#10;&#10;Description automatically generated">
            <a:extLst>
              <a:ext uri="{FF2B5EF4-FFF2-40B4-BE49-F238E27FC236}">
                <a16:creationId xmlns:a16="http://schemas.microsoft.com/office/drawing/2014/main" id="{4284F478-F518-D049-8476-8C0D6AE492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32987" y="6339351"/>
            <a:ext cx="224852" cy="256974"/>
          </a:xfrm>
          <a:prstGeom prst="rect">
            <a:avLst/>
          </a:prstGeom>
        </p:spPr>
      </p:pic>
    </p:spTree>
    <p:extLst>
      <p:ext uri="{BB962C8B-B14F-4D97-AF65-F5344CB8AC3E}">
        <p14:creationId xmlns:p14="http://schemas.microsoft.com/office/powerpoint/2010/main" val="100050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animBg="1"/>
      <p:bldP spid="6" grpId="0"/>
      <p:bldP spid="3" grpId="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nip Single Corner of Rectangle 14">
            <a:extLst>
              <a:ext uri="{FF2B5EF4-FFF2-40B4-BE49-F238E27FC236}">
                <a16:creationId xmlns:a16="http://schemas.microsoft.com/office/drawing/2014/main" id="{864C3B18-730B-AA4B-8FB7-2E21B75AB9B8}"/>
              </a:ext>
            </a:extLst>
          </p:cNvPr>
          <p:cNvSpPr/>
          <p:nvPr/>
        </p:nvSpPr>
        <p:spPr>
          <a:xfrm rot="16200000">
            <a:off x="3833064" y="-1468336"/>
            <a:ext cx="6892912" cy="9829581"/>
          </a:xfrm>
          <a:custGeom>
            <a:avLst/>
            <a:gdLst>
              <a:gd name="connsiteX0" fmla="*/ 0 w 6348249"/>
              <a:gd name="connsiteY0" fmla="*/ 0 h 5669237"/>
              <a:gd name="connsiteX1" fmla="*/ 5403357 w 6348249"/>
              <a:gd name="connsiteY1" fmla="*/ 0 h 5669237"/>
              <a:gd name="connsiteX2" fmla="*/ 6348249 w 6348249"/>
              <a:gd name="connsiteY2" fmla="*/ 944892 h 5669237"/>
              <a:gd name="connsiteX3" fmla="*/ 6348249 w 6348249"/>
              <a:gd name="connsiteY3" fmla="*/ 5669237 h 5669237"/>
              <a:gd name="connsiteX4" fmla="*/ 0 w 6348249"/>
              <a:gd name="connsiteY4" fmla="*/ 5669237 h 5669237"/>
              <a:gd name="connsiteX5" fmla="*/ 0 w 6348249"/>
              <a:gd name="connsiteY5" fmla="*/ 0 h 5669237"/>
              <a:gd name="connsiteX0" fmla="*/ 534988 w 6883237"/>
              <a:gd name="connsiteY0" fmla="*/ 1755227 h 7424464"/>
              <a:gd name="connsiteX1" fmla="*/ 0 w 6883237"/>
              <a:gd name="connsiteY1" fmla="*/ 0 h 7424464"/>
              <a:gd name="connsiteX2" fmla="*/ 6883237 w 6883237"/>
              <a:gd name="connsiteY2" fmla="*/ 2700119 h 7424464"/>
              <a:gd name="connsiteX3" fmla="*/ 6883237 w 6883237"/>
              <a:gd name="connsiteY3" fmla="*/ 7424464 h 7424464"/>
              <a:gd name="connsiteX4" fmla="*/ 534988 w 6883237"/>
              <a:gd name="connsiteY4" fmla="*/ 7424464 h 7424464"/>
              <a:gd name="connsiteX5" fmla="*/ 534988 w 6883237"/>
              <a:gd name="connsiteY5" fmla="*/ 1755227 h 7424464"/>
              <a:gd name="connsiteX0" fmla="*/ 534988 w 7324673"/>
              <a:gd name="connsiteY0" fmla="*/ 1755227 h 7424464"/>
              <a:gd name="connsiteX1" fmla="*/ 0 w 7324673"/>
              <a:gd name="connsiteY1" fmla="*/ 0 h 7424464"/>
              <a:gd name="connsiteX2" fmla="*/ 7324673 w 7324673"/>
              <a:gd name="connsiteY2" fmla="*/ 2510933 h 7424464"/>
              <a:gd name="connsiteX3" fmla="*/ 6883237 w 7324673"/>
              <a:gd name="connsiteY3" fmla="*/ 7424464 h 7424464"/>
              <a:gd name="connsiteX4" fmla="*/ 534988 w 7324673"/>
              <a:gd name="connsiteY4" fmla="*/ 7424464 h 7424464"/>
              <a:gd name="connsiteX5" fmla="*/ 534988 w 7324673"/>
              <a:gd name="connsiteY5" fmla="*/ 1755227 h 7424464"/>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534988 w 7324673"/>
              <a:gd name="connsiteY4" fmla="*/ 7424464 h 11019002"/>
              <a:gd name="connsiteX5" fmla="*/ 534988 w 7324673"/>
              <a:gd name="connsiteY5" fmla="*/ 1755227 h 11019002"/>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5" fmla="*/ 534988 w 7324673"/>
              <a:gd name="connsiteY5" fmla="*/ 1755227 h 11019002"/>
              <a:gd name="connsiteX0" fmla="*/ 83043 w 7324673"/>
              <a:gd name="connsiteY0" fmla="*/ 10997981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0" fmla="*/ 0 w 7325713"/>
              <a:gd name="connsiteY0" fmla="*/ 10997981 h 11019002"/>
              <a:gd name="connsiteX1" fmla="*/ 1040 w 7325713"/>
              <a:gd name="connsiteY1" fmla="*/ 0 h 11019002"/>
              <a:gd name="connsiteX2" fmla="*/ 7325713 w 7325713"/>
              <a:gd name="connsiteY2" fmla="*/ 2510933 h 11019002"/>
              <a:gd name="connsiteX3" fmla="*/ 7136525 w 7325713"/>
              <a:gd name="connsiteY3" fmla="*/ 11019002 h 11019002"/>
              <a:gd name="connsiteX4" fmla="*/ 0 w 7325713"/>
              <a:gd name="connsiteY4" fmla="*/ 10997981 h 11019002"/>
              <a:gd name="connsiteX0" fmla="*/ 0 w 7327027"/>
              <a:gd name="connsiteY0" fmla="*/ 10997981 h 11019005"/>
              <a:gd name="connsiteX1" fmla="*/ 1040 w 7327027"/>
              <a:gd name="connsiteY1" fmla="*/ 0 h 11019005"/>
              <a:gd name="connsiteX2" fmla="*/ 7325713 w 7327027"/>
              <a:gd name="connsiteY2" fmla="*/ 2510933 h 11019005"/>
              <a:gd name="connsiteX3" fmla="*/ 7327027 w 7327027"/>
              <a:gd name="connsiteY3" fmla="*/ 11019005 h 11019005"/>
              <a:gd name="connsiteX4" fmla="*/ 0 w 7327027"/>
              <a:gd name="connsiteY4" fmla="*/ 10997981 h 11019005"/>
              <a:gd name="connsiteX0" fmla="*/ 0 w 7325713"/>
              <a:gd name="connsiteY0" fmla="*/ 10997981 h 10997981"/>
              <a:gd name="connsiteX1" fmla="*/ 1040 w 7325713"/>
              <a:gd name="connsiteY1" fmla="*/ 0 h 10997981"/>
              <a:gd name="connsiteX2" fmla="*/ 7325713 w 7325713"/>
              <a:gd name="connsiteY2" fmla="*/ 2510933 h 10997981"/>
              <a:gd name="connsiteX3" fmla="*/ 7250827 w 7325713"/>
              <a:gd name="connsiteY3" fmla="*/ 9406105 h 10997981"/>
              <a:gd name="connsiteX4" fmla="*/ 0 w 7325713"/>
              <a:gd name="connsiteY4" fmla="*/ 10997981 h 10997981"/>
              <a:gd name="connsiteX0" fmla="*/ 0 w 7327027"/>
              <a:gd name="connsiteY0" fmla="*/ 10997981 h 10997981"/>
              <a:gd name="connsiteX1" fmla="*/ 1040 w 7327027"/>
              <a:gd name="connsiteY1" fmla="*/ 0 h 10997981"/>
              <a:gd name="connsiteX2" fmla="*/ 7325713 w 7327027"/>
              <a:gd name="connsiteY2" fmla="*/ 2510933 h 10997981"/>
              <a:gd name="connsiteX3" fmla="*/ 7327027 w 7327027"/>
              <a:gd name="connsiteY3" fmla="*/ 9825205 h 10997981"/>
              <a:gd name="connsiteX4" fmla="*/ 0 w 7327027"/>
              <a:gd name="connsiteY4" fmla="*/ 10997981 h 10997981"/>
              <a:gd name="connsiteX0" fmla="*/ 100561 w 7325988"/>
              <a:gd name="connsiteY0" fmla="*/ 9524781 h 9825205"/>
              <a:gd name="connsiteX1" fmla="*/ 1 w 7325988"/>
              <a:gd name="connsiteY1" fmla="*/ 0 h 9825205"/>
              <a:gd name="connsiteX2" fmla="*/ 7324674 w 7325988"/>
              <a:gd name="connsiteY2" fmla="*/ 2510933 h 9825205"/>
              <a:gd name="connsiteX3" fmla="*/ 7325988 w 7325988"/>
              <a:gd name="connsiteY3" fmla="*/ 9825205 h 9825205"/>
              <a:gd name="connsiteX4" fmla="*/ 100561 w 7325988"/>
              <a:gd name="connsiteY4" fmla="*/ 9524781 h 9825205"/>
              <a:gd name="connsiteX0" fmla="*/ 0 w 7327027"/>
              <a:gd name="connsiteY0" fmla="*/ 9829581 h 9829581"/>
              <a:gd name="connsiteX1" fmla="*/ 1040 w 7327027"/>
              <a:gd name="connsiteY1" fmla="*/ 0 h 9829581"/>
              <a:gd name="connsiteX2" fmla="*/ 7325713 w 7327027"/>
              <a:gd name="connsiteY2" fmla="*/ 2510933 h 9829581"/>
              <a:gd name="connsiteX3" fmla="*/ 7327027 w 7327027"/>
              <a:gd name="connsiteY3" fmla="*/ 9825205 h 9829581"/>
              <a:gd name="connsiteX4" fmla="*/ 0 w 7327027"/>
              <a:gd name="connsiteY4" fmla="*/ 9829581 h 9829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7027" h="9829581">
                <a:moveTo>
                  <a:pt x="0" y="9829581"/>
                </a:moveTo>
                <a:cubicBezTo>
                  <a:pt x="347" y="6163587"/>
                  <a:pt x="693" y="3665994"/>
                  <a:pt x="1040" y="0"/>
                </a:cubicBezTo>
                <a:lnTo>
                  <a:pt x="7325713" y="2510933"/>
                </a:lnTo>
                <a:lnTo>
                  <a:pt x="7327027" y="9825205"/>
                </a:lnTo>
                <a:lnTo>
                  <a:pt x="0" y="9829581"/>
                </a:lnTo>
                <a:close/>
              </a:path>
            </a:pathLst>
          </a:custGeom>
          <a:solidFill>
            <a:srgbClr val="F1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 name="Picture 2" descr="A drawing of a face&#10;&#10;Description automatically generated">
            <a:extLst>
              <a:ext uri="{FF2B5EF4-FFF2-40B4-BE49-F238E27FC236}">
                <a16:creationId xmlns:a16="http://schemas.microsoft.com/office/drawing/2014/main" id="{D64147DB-ACC4-734F-95C1-E8C898445BEC}"/>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5625" y="687631"/>
            <a:ext cx="2111299" cy="873211"/>
          </a:xfrm>
          <a:prstGeom prst="rect">
            <a:avLst/>
          </a:prstGeom>
        </p:spPr>
      </p:pic>
      <p:sp>
        <p:nvSpPr>
          <p:cNvPr id="5" name="TextBox 4">
            <a:extLst>
              <a:ext uri="{FF2B5EF4-FFF2-40B4-BE49-F238E27FC236}">
                <a16:creationId xmlns:a16="http://schemas.microsoft.com/office/drawing/2014/main" id="{B0D9E760-B55E-434A-8439-09EAA8CA71DE}"/>
              </a:ext>
            </a:extLst>
          </p:cNvPr>
          <p:cNvSpPr txBox="1"/>
          <p:nvPr/>
        </p:nvSpPr>
        <p:spPr>
          <a:xfrm>
            <a:off x="5259943" y="6038026"/>
            <a:ext cx="5318235" cy="523220"/>
          </a:xfrm>
          <a:prstGeom prst="rect">
            <a:avLst/>
          </a:prstGeom>
          <a:noFill/>
        </p:spPr>
        <p:txBody>
          <a:bodyPr wrap="square" rtlCol="0">
            <a:spAutoFit/>
          </a:bodyPr>
          <a:lstStyle/>
          <a:p>
            <a:pPr algn="ctr"/>
            <a:r>
              <a:rPr lang="en-GB" sz="1400" b="1" dirty="0">
                <a:solidFill>
                  <a:srgbClr val="1C3B56"/>
                </a:solidFill>
                <a:latin typeface="Arial" panose="020B0604020202020204" pitchFamily="34" charset="0"/>
                <a:cs typeface="Arial" panose="020B0604020202020204" pitchFamily="34" charset="0"/>
              </a:rPr>
              <a:t>Sam Moore </a:t>
            </a:r>
          </a:p>
          <a:p>
            <a:pPr algn="ctr"/>
            <a:r>
              <a:rPr lang="en-GB" sz="1400" dirty="0">
                <a:solidFill>
                  <a:srgbClr val="1C3B56"/>
                </a:solidFill>
                <a:latin typeface="Arial" panose="020B0604020202020204" pitchFamily="34" charset="0"/>
                <a:cs typeface="Arial" panose="020B0604020202020204" pitchFamily="34" charset="0"/>
              </a:rPr>
              <a:t>1</a:t>
            </a:r>
            <a:r>
              <a:rPr lang="en-GB" sz="1400" baseline="30000" dirty="0">
                <a:solidFill>
                  <a:srgbClr val="1C3B56"/>
                </a:solidFill>
                <a:latin typeface="Arial" panose="020B0604020202020204" pitchFamily="34" charset="0"/>
                <a:cs typeface="Arial" panose="020B0604020202020204" pitchFamily="34" charset="0"/>
              </a:rPr>
              <a:t>st</a:t>
            </a:r>
            <a:r>
              <a:rPr lang="en-GB" sz="1400" dirty="0">
                <a:solidFill>
                  <a:srgbClr val="1C3B56"/>
                </a:solidFill>
                <a:latin typeface="Arial" panose="020B0604020202020204" pitchFamily="34" charset="0"/>
                <a:cs typeface="Arial" panose="020B0604020202020204" pitchFamily="34" charset="0"/>
              </a:rPr>
              <a:t> June 2020</a:t>
            </a:r>
            <a:endParaRPr lang="en-US" sz="1400" dirty="0">
              <a:solidFill>
                <a:srgbClr val="1C3B56"/>
              </a:solidFill>
              <a:latin typeface="Arial" panose="020B0604020202020204" pitchFamily="34" charset="0"/>
              <a:cs typeface="Arial" panose="020B0604020202020204" pitchFamily="34" charset="0"/>
            </a:endParaRPr>
          </a:p>
        </p:txBody>
      </p:sp>
      <p:sp>
        <p:nvSpPr>
          <p:cNvPr id="8" name="Text Box 17">
            <a:extLst>
              <a:ext uri="{FF2B5EF4-FFF2-40B4-BE49-F238E27FC236}">
                <a16:creationId xmlns:a16="http://schemas.microsoft.com/office/drawing/2014/main" id="{7362F368-27B7-4B44-BEA5-76A4463F3563}"/>
              </a:ext>
            </a:extLst>
          </p:cNvPr>
          <p:cNvSpPr txBox="1"/>
          <p:nvPr/>
        </p:nvSpPr>
        <p:spPr>
          <a:xfrm>
            <a:off x="4645891" y="687631"/>
            <a:ext cx="6920798" cy="26174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Aft>
                <a:spcPts val="0"/>
              </a:spcAft>
            </a:pPr>
            <a:r>
              <a:rPr lang="en-GB" b="1" dirty="0">
                <a:solidFill>
                  <a:srgbClr val="1B3B57"/>
                </a:solidFill>
                <a:effectLst/>
                <a:latin typeface="Arial" panose="020B0604020202020204" pitchFamily="34" charset="0"/>
                <a:ea typeface="DengXian" panose="02010600030101010101" pitchFamily="2" charset="-122"/>
                <a:cs typeface="Arial" panose="020B0604020202020204" pitchFamily="34" charset="0"/>
              </a:rPr>
              <a:t>Further Information</a:t>
            </a:r>
          </a:p>
          <a:p>
            <a:pPr>
              <a:lnSpc>
                <a:spcPct val="150000"/>
              </a:lnSpc>
              <a:spcAft>
                <a:spcPts val="0"/>
              </a:spcAft>
            </a:pPr>
            <a:r>
              <a:rPr lang="en-GB" sz="1200" dirty="0">
                <a:effectLst/>
                <a:latin typeface="Arial" panose="020B0604020202020204" pitchFamily="34" charset="0"/>
                <a:ea typeface="DengXian" panose="02010600030101010101" pitchFamily="2" charset="-122"/>
                <a:cs typeface="Arial" panose="020B0604020202020204" pitchFamily="34" charset="0"/>
              </a:rPr>
              <a:t>This presentation should not be treated as specific advice in relation to a particular matter as other considerations may apply. Therefore, no liability is accepted for reliance on this presentation. </a:t>
            </a:r>
            <a:br>
              <a:rPr lang="en-GB" sz="1200" dirty="0">
                <a:effectLst/>
                <a:latin typeface="Arial" panose="020B0604020202020204" pitchFamily="34" charset="0"/>
                <a:ea typeface="DengXian" panose="02010600030101010101" pitchFamily="2" charset="-122"/>
                <a:cs typeface="Arial" panose="020B0604020202020204" pitchFamily="34" charset="0"/>
              </a:rPr>
            </a:br>
            <a:r>
              <a:rPr lang="en-GB" sz="1200" dirty="0">
                <a:effectLst/>
                <a:latin typeface="Arial" panose="020B0604020202020204" pitchFamily="34" charset="0"/>
                <a:ea typeface="DengXian" panose="02010600030101010101" pitchFamily="2" charset="-122"/>
                <a:cs typeface="Arial" panose="020B0604020202020204" pitchFamily="34" charset="0"/>
              </a:rPr>
              <a:t>If specific advice is required, please contact one of the Partners at </a:t>
            </a:r>
            <a:r>
              <a:rPr lang="en-GB" sz="1200" dirty="0" err="1">
                <a:effectLst/>
                <a:latin typeface="Arial" panose="020B0604020202020204" pitchFamily="34" charset="0"/>
                <a:ea typeface="DengXian" panose="02010600030101010101" pitchFamily="2" charset="-122"/>
                <a:cs typeface="Arial" panose="020B0604020202020204" pitchFamily="34" charset="0"/>
              </a:rPr>
              <a:t>Caytons</a:t>
            </a:r>
            <a:r>
              <a:rPr lang="en-GB" sz="1200" dirty="0">
                <a:effectLst/>
                <a:latin typeface="Arial" panose="020B0604020202020204" pitchFamily="34" charset="0"/>
                <a:ea typeface="DengXian" panose="02010600030101010101" pitchFamily="2" charset="-122"/>
                <a:cs typeface="Arial" panose="020B0604020202020204" pitchFamily="34" charset="0"/>
              </a:rPr>
              <a:t> who will be happy to help.  </a:t>
            </a:r>
          </a:p>
          <a:p>
            <a:pPr>
              <a:lnSpc>
                <a:spcPct val="150000"/>
              </a:lnSpc>
              <a:spcAft>
                <a:spcPts val="0"/>
              </a:spcAft>
            </a:pPr>
            <a:r>
              <a:rPr lang="en-GB" b="1" dirty="0">
                <a:solidFill>
                  <a:srgbClr val="1B3B57"/>
                </a:solidFill>
                <a:effectLst/>
                <a:latin typeface="Arial" panose="020B0604020202020204" pitchFamily="34" charset="0"/>
                <a:ea typeface="DengXian" panose="02010600030101010101" pitchFamily="2" charset="-122"/>
                <a:cs typeface="Arial" panose="020B0604020202020204" pitchFamily="34" charset="0"/>
              </a:rPr>
              <a:t>caytonslaw.com </a:t>
            </a:r>
          </a:p>
          <a:p>
            <a:pPr>
              <a:lnSpc>
                <a:spcPct val="150000"/>
              </a:lnSpc>
              <a:spcAft>
                <a:spcPts val="0"/>
              </a:spcAft>
            </a:pPr>
            <a:r>
              <a:rPr lang="en-GB" b="1" dirty="0">
                <a:solidFill>
                  <a:srgbClr val="1B3B57"/>
                </a:solidFill>
                <a:effectLst/>
                <a:latin typeface="Arial" panose="020B0604020202020204" pitchFamily="34" charset="0"/>
                <a:ea typeface="DengXian" panose="02010600030101010101" pitchFamily="2" charset="-122"/>
                <a:cs typeface="Arial" panose="020B0604020202020204" pitchFamily="34" charset="0"/>
              </a:rPr>
              <a:t>hailshamchambers.com</a:t>
            </a:r>
            <a:endParaRPr lang="en-GB" sz="1200" dirty="0">
              <a:effectLst/>
              <a:latin typeface="Arial" panose="020B0604020202020204" pitchFamily="34" charset="0"/>
              <a:ea typeface="DengXian" panose="02010600030101010101" pitchFamily="2" charset="-122"/>
              <a:cs typeface="Arial" panose="020B0604020202020204" pitchFamily="34" charset="0"/>
            </a:endParaRPr>
          </a:p>
          <a:p>
            <a:pPr>
              <a:lnSpc>
                <a:spcPct val="150000"/>
              </a:lnSpc>
              <a:spcAft>
                <a:spcPts val="0"/>
              </a:spcAft>
            </a:pPr>
            <a:r>
              <a:rPr lang="en-GB" sz="1000" dirty="0">
                <a:effectLst/>
                <a:latin typeface="Arial" panose="020B0604020202020204" pitchFamily="34" charset="0"/>
                <a:ea typeface="DengXian" panose="02010600030101010101" pitchFamily="2" charset="-122"/>
                <a:cs typeface="Arial" panose="020B0604020202020204" pitchFamily="34" charset="0"/>
              </a:rPr>
              <a:t> </a:t>
            </a:r>
          </a:p>
        </p:txBody>
      </p:sp>
      <p:sp>
        <p:nvSpPr>
          <p:cNvPr id="10" name="Snip Single Corner of Rectangle 14">
            <a:extLst>
              <a:ext uri="{FF2B5EF4-FFF2-40B4-BE49-F238E27FC236}">
                <a16:creationId xmlns:a16="http://schemas.microsoft.com/office/drawing/2014/main" id="{759F343F-D206-4448-B99C-4F9F2C4AB58B}"/>
              </a:ext>
            </a:extLst>
          </p:cNvPr>
          <p:cNvSpPr/>
          <p:nvPr/>
        </p:nvSpPr>
        <p:spPr>
          <a:xfrm rot="16200000">
            <a:off x="5735417" y="433260"/>
            <a:ext cx="3062183" cy="9857119"/>
          </a:xfrm>
          <a:custGeom>
            <a:avLst/>
            <a:gdLst>
              <a:gd name="connsiteX0" fmla="*/ 0 w 6348249"/>
              <a:gd name="connsiteY0" fmla="*/ 0 h 5669237"/>
              <a:gd name="connsiteX1" fmla="*/ 5403357 w 6348249"/>
              <a:gd name="connsiteY1" fmla="*/ 0 h 5669237"/>
              <a:gd name="connsiteX2" fmla="*/ 6348249 w 6348249"/>
              <a:gd name="connsiteY2" fmla="*/ 944892 h 5669237"/>
              <a:gd name="connsiteX3" fmla="*/ 6348249 w 6348249"/>
              <a:gd name="connsiteY3" fmla="*/ 5669237 h 5669237"/>
              <a:gd name="connsiteX4" fmla="*/ 0 w 6348249"/>
              <a:gd name="connsiteY4" fmla="*/ 5669237 h 5669237"/>
              <a:gd name="connsiteX5" fmla="*/ 0 w 6348249"/>
              <a:gd name="connsiteY5" fmla="*/ 0 h 5669237"/>
              <a:gd name="connsiteX0" fmla="*/ 534988 w 6883237"/>
              <a:gd name="connsiteY0" fmla="*/ 1755227 h 7424464"/>
              <a:gd name="connsiteX1" fmla="*/ 0 w 6883237"/>
              <a:gd name="connsiteY1" fmla="*/ 0 h 7424464"/>
              <a:gd name="connsiteX2" fmla="*/ 6883237 w 6883237"/>
              <a:gd name="connsiteY2" fmla="*/ 2700119 h 7424464"/>
              <a:gd name="connsiteX3" fmla="*/ 6883237 w 6883237"/>
              <a:gd name="connsiteY3" fmla="*/ 7424464 h 7424464"/>
              <a:gd name="connsiteX4" fmla="*/ 534988 w 6883237"/>
              <a:gd name="connsiteY4" fmla="*/ 7424464 h 7424464"/>
              <a:gd name="connsiteX5" fmla="*/ 534988 w 6883237"/>
              <a:gd name="connsiteY5" fmla="*/ 1755227 h 7424464"/>
              <a:gd name="connsiteX0" fmla="*/ 534988 w 7324673"/>
              <a:gd name="connsiteY0" fmla="*/ 1755227 h 7424464"/>
              <a:gd name="connsiteX1" fmla="*/ 0 w 7324673"/>
              <a:gd name="connsiteY1" fmla="*/ 0 h 7424464"/>
              <a:gd name="connsiteX2" fmla="*/ 7324673 w 7324673"/>
              <a:gd name="connsiteY2" fmla="*/ 2510933 h 7424464"/>
              <a:gd name="connsiteX3" fmla="*/ 6883237 w 7324673"/>
              <a:gd name="connsiteY3" fmla="*/ 7424464 h 7424464"/>
              <a:gd name="connsiteX4" fmla="*/ 534988 w 7324673"/>
              <a:gd name="connsiteY4" fmla="*/ 7424464 h 7424464"/>
              <a:gd name="connsiteX5" fmla="*/ 534988 w 7324673"/>
              <a:gd name="connsiteY5" fmla="*/ 1755227 h 7424464"/>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534988 w 7324673"/>
              <a:gd name="connsiteY4" fmla="*/ 7424464 h 11019002"/>
              <a:gd name="connsiteX5" fmla="*/ 534988 w 7324673"/>
              <a:gd name="connsiteY5" fmla="*/ 1755227 h 11019002"/>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5" fmla="*/ 534988 w 7324673"/>
              <a:gd name="connsiteY5" fmla="*/ 1755227 h 11019002"/>
              <a:gd name="connsiteX0" fmla="*/ 83043 w 7324673"/>
              <a:gd name="connsiteY0" fmla="*/ 10997981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0" fmla="*/ 0 w 7325713"/>
              <a:gd name="connsiteY0" fmla="*/ 10997981 h 11019002"/>
              <a:gd name="connsiteX1" fmla="*/ 1040 w 7325713"/>
              <a:gd name="connsiteY1" fmla="*/ 0 h 11019002"/>
              <a:gd name="connsiteX2" fmla="*/ 7325713 w 7325713"/>
              <a:gd name="connsiteY2" fmla="*/ 2510933 h 11019002"/>
              <a:gd name="connsiteX3" fmla="*/ 7136525 w 7325713"/>
              <a:gd name="connsiteY3" fmla="*/ 11019002 h 11019002"/>
              <a:gd name="connsiteX4" fmla="*/ 0 w 7325713"/>
              <a:gd name="connsiteY4" fmla="*/ 10997981 h 11019002"/>
              <a:gd name="connsiteX0" fmla="*/ 0 w 7327027"/>
              <a:gd name="connsiteY0" fmla="*/ 10997981 h 11019005"/>
              <a:gd name="connsiteX1" fmla="*/ 1040 w 7327027"/>
              <a:gd name="connsiteY1" fmla="*/ 0 h 11019005"/>
              <a:gd name="connsiteX2" fmla="*/ 7325713 w 7327027"/>
              <a:gd name="connsiteY2" fmla="*/ 2510933 h 11019005"/>
              <a:gd name="connsiteX3" fmla="*/ 7327027 w 7327027"/>
              <a:gd name="connsiteY3" fmla="*/ 11019005 h 11019005"/>
              <a:gd name="connsiteX4" fmla="*/ 0 w 7327027"/>
              <a:gd name="connsiteY4" fmla="*/ 10997981 h 11019005"/>
              <a:gd name="connsiteX0" fmla="*/ 0 w 7325713"/>
              <a:gd name="connsiteY0" fmla="*/ 10997981 h 10997981"/>
              <a:gd name="connsiteX1" fmla="*/ 1040 w 7325713"/>
              <a:gd name="connsiteY1" fmla="*/ 0 h 10997981"/>
              <a:gd name="connsiteX2" fmla="*/ 7325713 w 7325713"/>
              <a:gd name="connsiteY2" fmla="*/ 2510933 h 10997981"/>
              <a:gd name="connsiteX3" fmla="*/ 7250827 w 7325713"/>
              <a:gd name="connsiteY3" fmla="*/ 9406105 h 10997981"/>
              <a:gd name="connsiteX4" fmla="*/ 0 w 7325713"/>
              <a:gd name="connsiteY4" fmla="*/ 10997981 h 10997981"/>
              <a:gd name="connsiteX0" fmla="*/ 0 w 7327027"/>
              <a:gd name="connsiteY0" fmla="*/ 10997981 h 10997981"/>
              <a:gd name="connsiteX1" fmla="*/ 1040 w 7327027"/>
              <a:gd name="connsiteY1" fmla="*/ 0 h 10997981"/>
              <a:gd name="connsiteX2" fmla="*/ 7325713 w 7327027"/>
              <a:gd name="connsiteY2" fmla="*/ 2510933 h 10997981"/>
              <a:gd name="connsiteX3" fmla="*/ 7327027 w 7327027"/>
              <a:gd name="connsiteY3" fmla="*/ 9825205 h 10997981"/>
              <a:gd name="connsiteX4" fmla="*/ 0 w 7327027"/>
              <a:gd name="connsiteY4" fmla="*/ 10997981 h 10997981"/>
              <a:gd name="connsiteX0" fmla="*/ 100561 w 7325988"/>
              <a:gd name="connsiteY0" fmla="*/ 9524781 h 9825205"/>
              <a:gd name="connsiteX1" fmla="*/ 1 w 7325988"/>
              <a:gd name="connsiteY1" fmla="*/ 0 h 9825205"/>
              <a:gd name="connsiteX2" fmla="*/ 7324674 w 7325988"/>
              <a:gd name="connsiteY2" fmla="*/ 2510933 h 9825205"/>
              <a:gd name="connsiteX3" fmla="*/ 7325988 w 7325988"/>
              <a:gd name="connsiteY3" fmla="*/ 9825205 h 9825205"/>
              <a:gd name="connsiteX4" fmla="*/ 100561 w 7325988"/>
              <a:gd name="connsiteY4" fmla="*/ 9524781 h 9825205"/>
              <a:gd name="connsiteX0" fmla="*/ 0 w 7327027"/>
              <a:gd name="connsiteY0" fmla="*/ 9829581 h 9829581"/>
              <a:gd name="connsiteX1" fmla="*/ 1040 w 7327027"/>
              <a:gd name="connsiteY1" fmla="*/ 0 h 9829581"/>
              <a:gd name="connsiteX2" fmla="*/ 7325713 w 7327027"/>
              <a:gd name="connsiteY2" fmla="*/ 2510933 h 9829581"/>
              <a:gd name="connsiteX3" fmla="*/ 7327027 w 7327027"/>
              <a:gd name="connsiteY3" fmla="*/ 9825205 h 9829581"/>
              <a:gd name="connsiteX4" fmla="*/ 0 w 7327027"/>
              <a:gd name="connsiteY4" fmla="*/ 9829581 h 9829581"/>
              <a:gd name="connsiteX0" fmla="*/ 0 w 7327028"/>
              <a:gd name="connsiteY0" fmla="*/ 9829581 h 11164910"/>
              <a:gd name="connsiteX1" fmla="*/ 1040 w 7327028"/>
              <a:gd name="connsiteY1" fmla="*/ 0 h 11164910"/>
              <a:gd name="connsiteX2" fmla="*/ 7325713 w 7327028"/>
              <a:gd name="connsiteY2" fmla="*/ 2510933 h 11164910"/>
              <a:gd name="connsiteX3" fmla="*/ 7327028 w 7327028"/>
              <a:gd name="connsiteY3" fmla="*/ 11164910 h 11164910"/>
              <a:gd name="connsiteX4" fmla="*/ 0 w 7327028"/>
              <a:gd name="connsiteY4" fmla="*/ 9829581 h 11164910"/>
              <a:gd name="connsiteX0" fmla="*/ 2282269 w 7325990"/>
              <a:gd name="connsiteY0" fmla="*/ 10733349 h 11164910"/>
              <a:gd name="connsiteX1" fmla="*/ 2 w 7325990"/>
              <a:gd name="connsiteY1" fmla="*/ 0 h 11164910"/>
              <a:gd name="connsiteX2" fmla="*/ 7324675 w 7325990"/>
              <a:gd name="connsiteY2" fmla="*/ 2510933 h 11164910"/>
              <a:gd name="connsiteX3" fmla="*/ 7325990 w 7325990"/>
              <a:gd name="connsiteY3" fmla="*/ 11164910 h 11164910"/>
              <a:gd name="connsiteX4" fmla="*/ 2282269 w 7325990"/>
              <a:gd name="connsiteY4" fmla="*/ 10733349 h 11164910"/>
              <a:gd name="connsiteX0" fmla="*/ 0 w 5043721"/>
              <a:gd name="connsiteY0" fmla="*/ 9957172 h 10388733"/>
              <a:gd name="connsiteX1" fmla="*/ 1039 w 5043721"/>
              <a:gd name="connsiteY1" fmla="*/ 0 h 10388733"/>
              <a:gd name="connsiteX2" fmla="*/ 5042406 w 5043721"/>
              <a:gd name="connsiteY2" fmla="*/ 1734756 h 10388733"/>
              <a:gd name="connsiteX3" fmla="*/ 5043721 w 5043721"/>
              <a:gd name="connsiteY3" fmla="*/ 10388733 h 10388733"/>
              <a:gd name="connsiteX4" fmla="*/ 0 w 5043721"/>
              <a:gd name="connsiteY4" fmla="*/ 9957172 h 10388733"/>
              <a:gd name="connsiteX0" fmla="*/ 0 w 5042410"/>
              <a:gd name="connsiteY0" fmla="*/ 9957172 h 9974067"/>
              <a:gd name="connsiteX1" fmla="*/ 1039 w 5042410"/>
              <a:gd name="connsiteY1" fmla="*/ 0 h 9974067"/>
              <a:gd name="connsiteX2" fmla="*/ 5042406 w 5042410"/>
              <a:gd name="connsiteY2" fmla="*/ 1734756 h 9974067"/>
              <a:gd name="connsiteX3" fmla="*/ 5009643 w 5042410"/>
              <a:gd name="connsiteY3" fmla="*/ 9974067 h 9974067"/>
              <a:gd name="connsiteX4" fmla="*/ 0 w 5042410"/>
              <a:gd name="connsiteY4" fmla="*/ 9957172 h 9974067"/>
              <a:gd name="connsiteX0" fmla="*/ 0 w 5066442"/>
              <a:gd name="connsiteY0" fmla="*/ 9957172 h 9984699"/>
              <a:gd name="connsiteX1" fmla="*/ 1039 w 5066442"/>
              <a:gd name="connsiteY1" fmla="*/ 0 h 9984699"/>
              <a:gd name="connsiteX2" fmla="*/ 5042406 w 5066442"/>
              <a:gd name="connsiteY2" fmla="*/ 1734756 h 9984699"/>
              <a:gd name="connsiteX3" fmla="*/ 5066442 w 5066442"/>
              <a:gd name="connsiteY3" fmla="*/ 9984699 h 9984699"/>
              <a:gd name="connsiteX4" fmla="*/ 0 w 5066442"/>
              <a:gd name="connsiteY4" fmla="*/ 9957172 h 9984699"/>
              <a:gd name="connsiteX0" fmla="*/ 0 w 5042410"/>
              <a:gd name="connsiteY0" fmla="*/ 9957172 h 9984699"/>
              <a:gd name="connsiteX1" fmla="*/ 1039 w 5042410"/>
              <a:gd name="connsiteY1" fmla="*/ 0 h 9984699"/>
              <a:gd name="connsiteX2" fmla="*/ 5042406 w 5042410"/>
              <a:gd name="connsiteY2" fmla="*/ 1734756 h 9984699"/>
              <a:gd name="connsiteX3" fmla="*/ 5009643 w 5042410"/>
              <a:gd name="connsiteY3" fmla="*/ 9984699 h 9984699"/>
              <a:gd name="connsiteX4" fmla="*/ 0 w 5042410"/>
              <a:gd name="connsiteY4" fmla="*/ 9957172 h 9984699"/>
              <a:gd name="connsiteX0" fmla="*/ 0 w 5042409"/>
              <a:gd name="connsiteY0" fmla="*/ 9957172 h 9963434"/>
              <a:gd name="connsiteX1" fmla="*/ 1039 w 5042409"/>
              <a:gd name="connsiteY1" fmla="*/ 0 h 9963434"/>
              <a:gd name="connsiteX2" fmla="*/ 5042406 w 5042409"/>
              <a:gd name="connsiteY2" fmla="*/ 1734756 h 9963434"/>
              <a:gd name="connsiteX3" fmla="*/ 4998284 w 5042409"/>
              <a:gd name="connsiteY3" fmla="*/ 9963434 h 9963434"/>
              <a:gd name="connsiteX4" fmla="*/ 0 w 5042409"/>
              <a:gd name="connsiteY4" fmla="*/ 9957172 h 9963434"/>
              <a:gd name="connsiteX0" fmla="*/ 0 w 5042412"/>
              <a:gd name="connsiteY0" fmla="*/ 9957172 h 9974067"/>
              <a:gd name="connsiteX1" fmla="*/ 1039 w 5042412"/>
              <a:gd name="connsiteY1" fmla="*/ 0 h 9974067"/>
              <a:gd name="connsiteX2" fmla="*/ 5042406 w 5042412"/>
              <a:gd name="connsiteY2" fmla="*/ 1734756 h 9974067"/>
              <a:gd name="connsiteX3" fmla="*/ 5021004 w 5042412"/>
              <a:gd name="connsiteY3" fmla="*/ 9974067 h 9974067"/>
              <a:gd name="connsiteX4" fmla="*/ 0 w 5042412"/>
              <a:gd name="connsiteY4" fmla="*/ 9957172 h 9974067"/>
              <a:gd name="connsiteX0" fmla="*/ 0 w 5066443"/>
              <a:gd name="connsiteY0" fmla="*/ 9957172 h 9995332"/>
              <a:gd name="connsiteX1" fmla="*/ 1039 w 5066443"/>
              <a:gd name="connsiteY1" fmla="*/ 0 h 9995332"/>
              <a:gd name="connsiteX2" fmla="*/ 5042406 w 5066443"/>
              <a:gd name="connsiteY2" fmla="*/ 1734756 h 9995332"/>
              <a:gd name="connsiteX3" fmla="*/ 5066443 w 5066443"/>
              <a:gd name="connsiteY3" fmla="*/ 9995332 h 9995332"/>
              <a:gd name="connsiteX4" fmla="*/ 0 w 5066443"/>
              <a:gd name="connsiteY4" fmla="*/ 9957172 h 9995332"/>
              <a:gd name="connsiteX0" fmla="*/ 0 w 5042412"/>
              <a:gd name="connsiteY0" fmla="*/ 9957172 h 10005964"/>
              <a:gd name="connsiteX1" fmla="*/ 1039 w 5042412"/>
              <a:gd name="connsiteY1" fmla="*/ 0 h 10005964"/>
              <a:gd name="connsiteX2" fmla="*/ 5042406 w 5042412"/>
              <a:gd name="connsiteY2" fmla="*/ 1734756 h 10005964"/>
              <a:gd name="connsiteX3" fmla="*/ 5021004 w 5042412"/>
              <a:gd name="connsiteY3" fmla="*/ 10005964 h 10005964"/>
              <a:gd name="connsiteX4" fmla="*/ 0 w 5042412"/>
              <a:gd name="connsiteY4" fmla="*/ 9957172 h 10005964"/>
              <a:gd name="connsiteX0" fmla="*/ 0 w 5042418"/>
              <a:gd name="connsiteY0" fmla="*/ 9957172 h 9974070"/>
              <a:gd name="connsiteX1" fmla="*/ 1039 w 5042418"/>
              <a:gd name="connsiteY1" fmla="*/ 0 h 9974070"/>
              <a:gd name="connsiteX2" fmla="*/ 5042406 w 5042418"/>
              <a:gd name="connsiteY2" fmla="*/ 1734756 h 9974070"/>
              <a:gd name="connsiteX3" fmla="*/ 5032364 w 5042418"/>
              <a:gd name="connsiteY3" fmla="*/ 9974070 h 9974070"/>
              <a:gd name="connsiteX4" fmla="*/ 0 w 5042418"/>
              <a:gd name="connsiteY4" fmla="*/ 9957172 h 9974070"/>
              <a:gd name="connsiteX0" fmla="*/ 0 w 5055084"/>
              <a:gd name="connsiteY0" fmla="*/ 9957172 h 9984706"/>
              <a:gd name="connsiteX1" fmla="*/ 1039 w 5055084"/>
              <a:gd name="connsiteY1" fmla="*/ 0 h 9984706"/>
              <a:gd name="connsiteX2" fmla="*/ 5042406 w 5055084"/>
              <a:gd name="connsiteY2" fmla="*/ 1734756 h 9984706"/>
              <a:gd name="connsiteX3" fmla="*/ 5055084 w 5055084"/>
              <a:gd name="connsiteY3" fmla="*/ 9984706 h 9984706"/>
              <a:gd name="connsiteX4" fmla="*/ 0 w 5055084"/>
              <a:gd name="connsiteY4" fmla="*/ 9957172 h 9984706"/>
              <a:gd name="connsiteX0" fmla="*/ 0 w 5042412"/>
              <a:gd name="connsiteY0" fmla="*/ 9957172 h 9957172"/>
              <a:gd name="connsiteX1" fmla="*/ 1039 w 5042412"/>
              <a:gd name="connsiteY1" fmla="*/ 0 h 9957172"/>
              <a:gd name="connsiteX2" fmla="*/ 5042406 w 5042412"/>
              <a:gd name="connsiteY2" fmla="*/ 1734756 h 9957172"/>
              <a:gd name="connsiteX3" fmla="*/ 5021006 w 5042412"/>
              <a:gd name="connsiteY3" fmla="*/ 9952809 h 9957172"/>
              <a:gd name="connsiteX4" fmla="*/ 0 w 5042412"/>
              <a:gd name="connsiteY4" fmla="*/ 9957172 h 9957172"/>
              <a:gd name="connsiteX0" fmla="*/ 0 w 5043727"/>
              <a:gd name="connsiteY0" fmla="*/ 9957172 h 10452542"/>
              <a:gd name="connsiteX1" fmla="*/ 1039 w 5043727"/>
              <a:gd name="connsiteY1" fmla="*/ 0 h 10452542"/>
              <a:gd name="connsiteX2" fmla="*/ 5042406 w 5043727"/>
              <a:gd name="connsiteY2" fmla="*/ 1734756 h 10452542"/>
              <a:gd name="connsiteX3" fmla="*/ 5043727 w 5043727"/>
              <a:gd name="connsiteY3" fmla="*/ 10452542 h 10452542"/>
              <a:gd name="connsiteX4" fmla="*/ 0 w 5043727"/>
              <a:gd name="connsiteY4" fmla="*/ 9957172 h 10452542"/>
              <a:gd name="connsiteX0" fmla="*/ 1771080 w 5042689"/>
              <a:gd name="connsiteY0" fmla="*/ 10446270 h 10452542"/>
              <a:gd name="connsiteX1" fmla="*/ 1 w 5042689"/>
              <a:gd name="connsiteY1" fmla="*/ 0 h 10452542"/>
              <a:gd name="connsiteX2" fmla="*/ 5041368 w 5042689"/>
              <a:gd name="connsiteY2" fmla="*/ 1734756 h 10452542"/>
              <a:gd name="connsiteX3" fmla="*/ 5042689 w 5042689"/>
              <a:gd name="connsiteY3" fmla="*/ 10452542 h 10452542"/>
              <a:gd name="connsiteX4" fmla="*/ 1771080 w 5042689"/>
              <a:gd name="connsiteY4" fmla="*/ 10446270 h 10452542"/>
              <a:gd name="connsiteX0" fmla="*/ 0 w 3271609"/>
              <a:gd name="connsiteY0" fmla="*/ 9850847 h 9857119"/>
              <a:gd name="connsiteX1" fmla="*/ 23760 w 3271609"/>
              <a:gd name="connsiteY1" fmla="*/ 0 h 9857119"/>
              <a:gd name="connsiteX2" fmla="*/ 3270288 w 3271609"/>
              <a:gd name="connsiteY2" fmla="*/ 1139333 h 9857119"/>
              <a:gd name="connsiteX3" fmla="*/ 3271609 w 3271609"/>
              <a:gd name="connsiteY3" fmla="*/ 9857119 h 9857119"/>
              <a:gd name="connsiteX4" fmla="*/ 0 w 3271609"/>
              <a:gd name="connsiteY4" fmla="*/ 9850847 h 9857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1609" h="9857119">
                <a:moveTo>
                  <a:pt x="0" y="9850847"/>
                </a:moveTo>
                <a:cubicBezTo>
                  <a:pt x="347" y="6184853"/>
                  <a:pt x="23413" y="3665994"/>
                  <a:pt x="23760" y="0"/>
                </a:cubicBezTo>
                <a:lnTo>
                  <a:pt x="3270288" y="1139333"/>
                </a:lnTo>
                <a:cubicBezTo>
                  <a:pt x="3270726" y="4023992"/>
                  <a:pt x="3271171" y="6972460"/>
                  <a:pt x="3271609" y="9857119"/>
                </a:cubicBezTo>
                <a:lnTo>
                  <a:pt x="0" y="9850847"/>
                </a:lnTo>
                <a:close/>
              </a:path>
            </a:pathLst>
          </a:custGeom>
          <a:solidFill>
            <a:srgbClr val="1C3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Text Box 15">
            <a:extLst>
              <a:ext uri="{FF2B5EF4-FFF2-40B4-BE49-F238E27FC236}">
                <a16:creationId xmlns:a16="http://schemas.microsoft.com/office/drawing/2014/main" id="{2D36AF52-08F0-E74E-AF6D-267B16E58603}"/>
              </a:ext>
            </a:extLst>
          </p:cNvPr>
          <p:cNvSpPr txBox="1"/>
          <p:nvPr/>
        </p:nvSpPr>
        <p:spPr>
          <a:xfrm>
            <a:off x="8956240" y="4394309"/>
            <a:ext cx="3014087" cy="10801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en-GB" sz="1200" b="1" dirty="0">
                <a:solidFill>
                  <a:srgbClr val="FFFFFF"/>
                </a:solidFill>
                <a:effectLst/>
                <a:latin typeface="Arial" panose="020B0604020202020204" pitchFamily="34" charset="0"/>
                <a:ea typeface="DengXian" panose="02010600030101010101" pitchFamily="2" charset="-122"/>
                <a:cs typeface="Arial" panose="020B0604020202020204" pitchFamily="34" charset="0"/>
              </a:rPr>
              <a:t>Imran Benson</a:t>
            </a:r>
            <a:endParaRPr lang="en-GB" sz="1200" dirty="0">
              <a:effectLst/>
              <a:latin typeface="Arial" panose="020B0604020202020204" pitchFamily="34" charset="0"/>
              <a:ea typeface="DengXian" panose="02010600030101010101" pitchFamily="2" charset="-122"/>
              <a:cs typeface="Arial" panose="020B0604020202020204" pitchFamily="34" charset="0"/>
            </a:endParaRPr>
          </a:p>
          <a:p>
            <a:pPr>
              <a:lnSpc>
                <a:spcPct val="150000"/>
              </a:lnSpc>
              <a:spcAft>
                <a:spcPts val="0"/>
              </a:spcAft>
            </a:pPr>
            <a:r>
              <a:rPr lang="en-GB" sz="1200" dirty="0">
                <a:solidFill>
                  <a:srgbClr val="FFFFFF"/>
                </a:solidFill>
                <a:effectLst/>
                <a:latin typeface="Arial" panose="020B0604020202020204" pitchFamily="34" charset="0"/>
                <a:ea typeface="DengXian" panose="02010600030101010101" pitchFamily="2" charset="-122"/>
                <a:cs typeface="Arial" panose="020B0604020202020204" pitchFamily="34" charset="0"/>
              </a:rPr>
              <a:t>Barrister, Hailsham Chambers </a:t>
            </a:r>
            <a:endParaRPr lang="en-GB" sz="1200" dirty="0">
              <a:effectLst/>
              <a:latin typeface="Arial" panose="020B0604020202020204" pitchFamily="34" charset="0"/>
              <a:ea typeface="DengXian" panose="02010600030101010101" pitchFamily="2" charset="-122"/>
              <a:cs typeface="Arial" panose="020B0604020202020204" pitchFamily="34" charset="0"/>
            </a:endParaRPr>
          </a:p>
          <a:p>
            <a:pPr>
              <a:lnSpc>
                <a:spcPct val="150000"/>
              </a:lnSpc>
              <a:spcAft>
                <a:spcPts val="0"/>
              </a:spcAft>
            </a:pPr>
            <a:r>
              <a:rPr lang="en-GB" sz="1200" dirty="0">
                <a:solidFill>
                  <a:srgbClr val="FFFFFF"/>
                </a:solidFill>
                <a:effectLst/>
                <a:latin typeface="Arial" panose="020B0604020202020204" pitchFamily="34" charset="0"/>
                <a:ea typeface="DengXian" panose="02010600030101010101" pitchFamily="2" charset="-122"/>
                <a:cs typeface="Arial" panose="020B0604020202020204" pitchFamily="34" charset="0"/>
              </a:rPr>
              <a:t>Direct: +44 (0)20 643 5000</a:t>
            </a:r>
            <a:endParaRPr lang="en-GB" sz="1200" dirty="0">
              <a:effectLst/>
              <a:latin typeface="Arial" panose="020B0604020202020204" pitchFamily="34" charset="0"/>
              <a:ea typeface="DengXian" panose="02010600030101010101" pitchFamily="2" charset="-122"/>
              <a:cs typeface="Arial" panose="020B0604020202020204" pitchFamily="34" charset="0"/>
            </a:endParaRPr>
          </a:p>
          <a:p>
            <a:pPr>
              <a:lnSpc>
                <a:spcPct val="150000"/>
              </a:lnSpc>
              <a:spcAft>
                <a:spcPts val="0"/>
              </a:spcAft>
            </a:pPr>
            <a:r>
              <a:rPr lang="en-GB" sz="1200" dirty="0">
                <a:solidFill>
                  <a:srgbClr val="B6B39B"/>
                </a:solidFill>
                <a:effectLst/>
                <a:latin typeface="Arial" panose="020B0604020202020204" pitchFamily="34" charset="0"/>
                <a:ea typeface="DengXian" panose="02010600030101010101" pitchFamily="2" charset="-122"/>
                <a:cs typeface="Arial" panose="020B0604020202020204" pitchFamily="34" charset="0"/>
              </a:rPr>
              <a:t>Imran.Benson@hailshamchambers.com</a:t>
            </a:r>
            <a:endParaRPr lang="en-GB" sz="1200" dirty="0">
              <a:effectLst/>
              <a:latin typeface="Arial" panose="020B0604020202020204" pitchFamily="34" charset="0"/>
              <a:ea typeface="DengXian" panose="02010600030101010101" pitchFamily="2" charset="-122"/>
              <a:cs typeface="Arial" panose="020B0604020202020204"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1E74C3C6-0EF4-4280-971C-52CE63AF66A9}"/>
              </a:ext>
            </a:extLst>
          </p:cNvPr>
          <p:cNvPicPr>
            <a:picLocks noChangeAspect="1"/>
          </p:cNvPicPr>
          <p:nvPr/>
        </p:nvPicPr>
        <p:blipFill>
          <a:blip r:embed="rId3"/>
          <a:stretch>
            <a:fillRect/>
          </a:stretch>
        </p:blipFill>
        <p:spPr>
          <a:xfrm>
            <a:off x="848233" y="1688518"/>
            <a:ext cx="2965704" cy="615696"/>
          </a:xfrm>
          <a:prstGeom prst="rect">
            <a:avLst/>
          </a:prstGeom>
        </p:spPr>
      </p:pic>
      <p:pic>
        <p:nvPicPr>
          <p:cNvPr id="11" name="Picture 10" descr="A close up of a sign&#10;&#10;Description automatically generated">
            <a:extLst>
              <a:ext uri="{FF2B5EF4-FFF2-40B4-BE49-F238E27FC236}">
                <a16:creationId xmlns:a16="http://schemas.microsoft.com/office/drawing/2014/main" id="{192DD18C-B1DE-47FC-A048-CB65720816C0}"/>
              </a:ext>
            </a:extLst>
          </p:cNvPr>
          <p:cNvPicPr>
            <a:picLocks noChangeAspect="1"/>
          </p:cNvPicPr>
          <p:nvPr/>
        </p:nvPicPr>
        <p:blipFill>
          <a:blip r:embed="rId4"/>
          <a:stretch>
            <a:fillRect/>
          </a:stretch>
        </p:blipFill>
        <p:spPr>
          <a:xfrm>
            <a:off x="1734728" y="2570727"/>
            <a:ext cx="1260000" cy="1260000"/>
          </a:xfrm>
          <a:prstGeom prst="rect">
            <a:avLst/>
          </a:prstGeom>
        </p:spPr>
      </p:pic>
      <p:sp>
        <p:nvSpPr>
          <p:cNvPr id="12" name="Text Box 15">
            <a:extLst>
              <a:ext uri="{FF2B5EF4-FFF2-40B4-BE49-F238E27FC236}">
                <a16:creationId xmlns:a16="http://schemas.microsoft.com/office/drawing/2014/main" id="{8E9A90C2-EF29-4B01-AB3B-6548C9090AD3}"/>
              </a:ext>
            </a:extLst>
          </p:cNvPr>
          <p:cNvSpPr txBox="1"/>
          <p:nvPr/>
        </p:nvSpPr>
        <p:spPr>
          <a:xfrm>
            <a:off x="6487260" y="4438526"/>
            <a:ext cx="2230120" cy="10801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en-GB" sz="1200" b="1" dirty="0">
                <a:solidFill>
                  <a:srgbClr val="FFFFFF"/>
                </a:solidFill>
                <a:effectLst/>
                <a:latin typeface="Arial" panose="020B0604020202020204" pitchFamily="34" charset="0"/>
                <a:ea typeface="DengXian" panose="02010600030101010101" pitchFamily="2" charset="-122"/>
                <a:cs typeface="Arial" panose="020B0604020202020204" pitchFamily="34" charset="0"/>
              </a:rPr>
              <a:t>Robert Lloyd</a:t>
            </a:r>
            <a:endParaRPr lang="en-GB" sz="1200" dirty="0">
              <a:effectLst/>
              <a:latin typeface="Arial" panose="020B0604020202020204" pitchFamily="34" charset="0"/>
              <a:ea typeface="DengXian" panose="02010600030101010101" pitchFamily="2" charset="-122"/>
              <a:cs typeface="Arial" panose="020B0604020202020204" pitchFamily="34" charset="0"/>
            </a:endParaRPr>
          </a:p>
          <a:p>
            <a:pPr>
              <a:lnSpc>
                <a:spcPct val="150000"/>
              </a:lnSpc>
              <a:spcAft>
                <a:spcPts val="0"/>
              </a:spcAft>
            </a:pPr>
            <a:r>
              <a:rPr lang="en-GB" sz="1200" dirty="0">
                <a:solidFill>
                  <a:srgbClr val="FFFFFF"/>
                </a:solidFill>
                <a:effectLst/>
                <a:latin typeface="Arial" panose="020B0604020202020204" pitchFamily="34" charset="0"/>
                <a:ea typeface="DengXian" panose="02010600030101010101" pitchFamily="2" charset="-122"/>
                <a:cs typeface="Arial" panose="020B0604020202020204" pitchFamily="34" charset="0"/>
              </a:rPr>
              <a:t>Partner, Caytons </a:t>
            </a:r>
            <a:endParaRPr lang="en-GB" sz="1200" dirty="0">
              <a:effectLst/>
              <a:latin typeface="Arial" panose="020B0604020202020204" pitchFamily="34" charset="0"/>
              <a:ea typeface="DengXian" panose="02010600030101010101" pitchFamily="2" charset="-122"/>
              <a:cs typeface="Arial" panose="020B0604020202020204" pitchFamily="34" charset="0"/>
            </a:endParaRPr>
          </a:p>
          <a:p>
            <a:pPr>
              <a:lnSpc>
                <a:spcPct val="150000"/>
              </a:lnSpc>
              <a:spcAft>
                <a:spcPts val="0"/>
              </a:spcAft>
            </a:pPr>
            <a:r>
              <a:rPr lang="en-GB" sz="1200" dirty="0">
                <a:solidFill>
                  <a:srgbClr val="FFFFFF"/>
                </a:solidFill>
                <a:effectLst/>
                <a:latin typeface="Arial" panose="020B0604020202020204" pitchFamily="34" charset="0"/>
                <a:ea typeface="DengXian" panose="02010600030101010101" pitchFamily="2" charset="-122"/>
                <a:cs typeface="Arial" panose="020B0604020202020204" pitchFamily="34" charset="0"/>
              </a:rPr>
              <a:t>Direct: +44 (0)20 7398 7623 </a:t>
            </a:r>
            <a:endParaRPr lang="en-GB" sz="1200" dirty="0">
              <a:effectLst/>
              <a:latin typeface="Arial" panose="020B0604020202020204" pitchFamily="34" charset="0"/>
              <a:ea typeface="DengXian" panose="02010600030101010101" pitchFamily="2" charset="-122"/>
              <a:cs typeface="Arial" panose="020B0604020202020204" pitchFamily="34" charset="0"/>
            </a:endParaRPr>
          </a:p>
          <a:p>
            <a:pPr>
              <a:lnSpc>
                <a:spcPct val="150000"/>
              </a:lnSpc>
              <a:spcAft>
                <a:spcPts val="0"/>
              </a:spcAft>
            </a:pPr>
            <a:r>
              <a:rPr lang="en-GB" sz="1200" dirty="0">
                <a:solidFill>
                  <a:srgbClr val="B6B39B"/>
                </a:solidFill>
                <a:effectLst/>
                <a:latin typeface="Arial" panose="020B0604020202020204" pitchFamily="34" charset="0"/>
                <a:ea typeface="DengXian" panose="02010600030101010101" pitchFamily="2" charset="-122"/>
                <a:cs typeface="Arial" panose="020B0604020202020204" pitchFamily="34" charset="0"/>
              </a:rPr>
              <a:t>lloyd@caytonslaw.com</a:t>
            </a:r>
            <a:endParaRPr lang="en-GB" sz="1200" dirty="0">
              <a:effectLst/>
              <a:latin typeface="Arial" panose="020B0604020202020204" pitchFamily="34" charset="0"/>
              <a:ea typeface="DengXian" panose="02010600030101010101" pitchFamily="2" charset="-122"/>
              <a:cs typeface="Arial" panose="020B0604020202020204" pitchFamily="34" charset="0"/>
            </a:endParaRPr>
          </a:p>
        </p:txBody>
      </p:sp>
      <p:sp>
        <p:nvSpPr>
          <p:cNvPr id="13" name="Text Box 15">
            <a:extLst>
              <a:ext uri="{FF2B5EF4-FFF2-40B4-BE49-F238E27FC236}">
                <a16:creationId xmlns:a16="http://schemas.microsoft.com/office/drawing/2014/main" id="{D488CC57-B16C-4612-87C0-38B605C931C0}"/>
              </a:ext>
            </a:extLst>
          </p:cNvPr>
          <p:cNvSpPr txBox="1"/>
          <p:nvPr/>
        </p:nvSpPr>
        <p:spPr>
          <a:xfrm>
            <a:off x="4018280" y="4434084"/>
            <a:ext cx="2230120" cy="10801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en-GB" sz="1200" b="1" dirty="0">
                <a:solidFill>
                  <a:srgbClr val="FFFFFF"/>
                </a:solidFill>
                <a:effectLst/>
                <a:latin typeface="Arial" panose="020B0604020202020204" pitchFamily="34" charset="0"/>
                <a:ea typeface="DengXian" panose="02010600030101010101" pitchFamily="2" charset="-122"/>
                <a:cs typeface="Arial" panose="020B0604020202020204" pitchFamily="34" charset="0"/>
              </a:rPr>
              <a:t>Sam Moore</a:t>
            </a:r>
            <a:endParaRPr lang="en-GB" sz="1200" dirty="0">
              <a:effectLst/>
              <a:latin typeface="Arial" panose="020B0604020202020204" pitchFamily="34" charset="0"/>
              <a:ea typeface="DengXian" panose="02010600030101010101" pitchFamily="2" charset="-122"/>
              <a:cs typeface="Arial" panose="020B0604020202020204" pitchFamily="34" charset="0"/>
            </a:endParaRPr>
          </a:p>
          <a:p>
            <a:pPr>
              <a:lnSpc>
                <a:spcPct val="150000"/>
              </a:lnSpc>
              <a:spcAft>
                <a:spcPts val="0"/>
              </a:spcAft>
            </a:pPr>
            <a:r>
              <a:rPr lang="en-GB" sz="1200" dirty="0">
                <a:solidFill>
                  <a:srgbClr val="FFFFFF"/>
                </a:solidFill>
                <a:effectLst/>
                <a:latin typeface="Arial" panose="020B0604020202020204" pitchFamily="34" charset="0"/>
                <a:ea typeface="DengXian" panose="02010600030101010101" pitchFamily="2" charset="-122"/>
                <a:cs typeface="Arial" panose="020B0604020202020204" pitchFamily="34" charset="0"/>
              </a:rPr>
              <a:t>Partner </a:t>
            </a:r>
            <a:endParaRPr lang="en-GB" sz="1200" dirty="0">
              <a:effectLst/>
              <a:latin typeface="Arial" panose="020B0604020202020204" pitchFamily="34" charset="0"/>
              <a:ea typeface="DengXian" panose="02010600030101010101" pitchFamily="2" charset="-122"/>
              <a:cs typeface="Arial" panose="020B0604020202020204" pitchFamily="34" charset="0"/>
            </a:endParaRPr>
          </a:p>
          <a:p>
            <a:pPr>
              <a:lnSpc>
                <a:spcPct val="150000"/>
              </a:lnSpc>
              <a:spcAft>
                <a:spcPts val="0"/>
              </a:spcAft>
            </a:pPr>
            <a:r>
              <a:rPr lang="en-GB" sz="1200" dirty="0">
                <a:solidFill>
                  <a:srgbClr val="FFFFFF"/>
                </a:solidFill>
                <a:effectLst/>
                <a:latin typeface="Arial" panose="020B0604020202020204" pitchFamily="34" charset="0"/>
                <a:ea typeface="DengXian" panose="02010600030101010101" pitchFamily="2" charset="-122"/>
                <a:cs typeface="Arial" panose="020B0604020202020204" pitchFamily="34" charset="0"/>
              </a:rPr>
              <a:t>Direct: +44 (0)20 7398 7623 </a:t>
            </a:r>
            <a:endParaRPr lang="en-GB" sz="1200" dirty="0">
              <a:effectLst/>
              <a:latin typeface="Arial" panose="020B0604020202020204" pitchFamily="34" charset="0"/>
              <a:ea typeface="DengXian" panose="02010600030101010101" pitchFamily="2" charset="-122"/>
              <a:cs typeface="Arial" panose="020B0604020202020204" pitchFamily="34" charset="0"/>
            </a:endParaRPr>
          </a:p>
          <a:p>
            <a:pPr>
              <a:lnSpc>
                <a:spcPct val="150000"/>
              </a:lnSpc>
              <a:spcAft>
                <a:spcPts val="0"/>
              </a:spcAft>
            </a:pPr>
            <a:r>
              <a:rPr lang="en-GB" sz="1200" dirty="0">
                <a:solidFill>
                  <a:srgbClr val="B6B39B"/>
                </a:solidFill>
                <a:effectLst/>
                <a:latin typeface="Arial" panose="020B0604020202020204" pitchFamily="34" charset="0"/>
                <a:ea typeface="DengXian" panose="02010600030101010101" pitchFamily="2" charset="-122"/>
                <a:cs typeface="Arial" panose="020B0604020202020204" pitchFamily="34" charset="0"/>
              </a:rPr>
              <a:t>moore@caytonslaw.com</a:t>
            </a:r>
            <a:endParaRPr lang="en-GB" sz="1200" dirty="0">
              <a:effectLst/>
              <a:latin typeface="Arial" panose="020B060402020202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329236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8"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56CDD3-9AEE-3C4B-9D75-10DF72331694}"/>
              </a:ext>
            </a:extLst>
          </p:cNvPr>
          <p:cNvSpPr/>
          <p:nvPr/>
        </p:nvSpPr>
        <p:spPr>
          <a:xfrm>
            <a:off x="0" y="1028356"/>
            <a:ext cx="12192000" cy="5014225"/>
          </a:xfrm>
          <a:prstGeom prst="rect">
            <a:avLst/>
          </a:prstGeom>
          <a:solidFill>
            <a:srgbClr val="B6B39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711200" indent="-1714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711200" indent="-1714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711200" indent="-1714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711200" indent="-1714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711200" indent="-1714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825500" indent="-2857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dirty="0">
              <a:solidFill>
                <a:srgbClr val="1C3B56"/>
              </a:solidFill>
              <a:latin typeface="Arial" panose="020B0604020202020204" pitchFamily="34" charset="0"/>
              <a:cs typeface="Arial" panose="020B0604020202020204" pitchFamily="34" charset="0"/>
            </a:endParaRPr>
          </a:p>
          <a:p>
            <a:pPr marL="825500" indent="-2857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825500" indent="-2857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825500" indent="-2857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711200" indent="-171450">
              <a:buFont typeface="Arial" panose="020B0604020202020204" pitchFamily="34" charset="0"/>
              <a:buChar char="•"/>
              <a:tabLst>
                <a:tab pos="627063" algn="l"/>
              </a:tabLst>
            </a:pPr>
            <a:endParaRPr lang="en-GB" sz="1200" b="1" i="1" dirty="0">
              <a:solidFill>
                <a:srgbClr val="1C3B56"/>
              </a:solidFill>
              <a:latin typeface="Arial" panose="020B0604020202020204" pitchFamily="34" charset="0"/>
              <a:cs typeface="Arial" panose="020B0604020202020204" pitchFamily="34" charset="0"/>
            </a:endParaRPr>
          </a:p>
          <a:p>
            <a:pPr marL="798513"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627063"/>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N </a:t>
            </a:r>
          </a:p>
        </p:txBody>
      </p:sp>
      <p:sp>
        <p:nvSpPr>
          <p:cNvPr id="2" name="Snip Single Corner of Rectangle 14">
            <a:extLst>
              <a:ext uri="{FF2B5EF4-FFF2-40B4-BE49-F238E27FC236}">
                <a16:creationId xmlns:a16="http://schemas.microsoft.com/office/drawing/2014/main" id="{6926DB00-B2EC-6146-A889-DAE9F89B47B4}"/>
              </a:ext>
            </a:extLst>
          </p:cNvPr>
          <p:cNvSpPr/>
          <p:nvPr/>
        </p:nvSpPr>
        <p:spPr>
          <a:xfrm rot="16200000">
            <a:off x="6124061" y="-5563268"/>
            <a:ext cx="530422" cy="11639252"/>
          </a:xfrm>
          <a:custGeom>
            <a:avLst/>
            <a:gdLst>
              <a:gd name="connsiteX0" fmla="*/ 0 w 6348249"/>
              <a:gd name="connsiteY0" fmla="*/ 0 h 5669237"/>
              <a:gd name="connsiteX1" fmla="*/ 5403357 w 6348249"/>
              <a:gd name="connsiteY1" fmla="*/ 0 h 5669237"/>
              <a:gd name="connsiteX2" fmla="*/ 6348249 w 6348249"/>
              <a:gd name="connsiteY2" fmla="*/ 944892 h 5669237"/>
              <a:gd name="connsiteX3" fmla="*/ 6348249 w 6348249"/>
              <a:gd name="connsiteY3" fmla="*/ 5669237 h 5669237"/>
              <a:gd name="connsiteX4" fmla="*/ 0 w 6348249"/>
              <a:gd name="connsiteY4" fmla="*/ 5669237 h 5669237"/>
              <a:gd name="connsiteX5" fmla="*/ 0 w 6348249"/>
              <a:gd name="connsiteY5" fmla="*/ 0 h 5669237"/>
              <a:gd name="connsiteX0" fmla="*/ 534988 w 6883237"/>
              <a:gd name="connsiteY0" fmla="*/ 1755227 h 7424464"/>
              <a:gd name="connsiteX1" fmla="*/ 0 w 6883237"/>
              <a:gd name="connsiteY1" fmla="*/ 0 h 7424464"/>
              <a:gd name="connsiteX2" fmla="*/ 6883237 w 6883237"/>
              <a:gd name="connsiteY2" fmla="*/ 2700119 h 7424464"/>
              <a:gd name="connsiteX3" fmla="*/ 6883237 w 6883237"/>
              <a:gd name="connsiteY3" fmla="*/ 7424464 h 7424464"/>
              <a:gd name="connsiteX4" fmla="*/ 534988 w 6883237"/>
              <a:gd name="connsiteY4" fmla="*/ 7424464 h 7424464"/>
              <a:gd name="connsiteX5" fmla="*/ 534988 w 6883237"/>
              <a:gd name="connsiteY5" fmla="*/ 1755227 h 7424464"/>
              <a:gd name="connsiteX0" fmla="*/ 534988 w 7324673"/>
              <a:gd name="connsiteY0" fmla="*/ 1755227 h 7424464"/>
              <a:gd name="connsiteX1" fmla="*/ 0 w 7324673"/>
              <a:gd name="connsiteY1" fmla="*/ 0 h 7424464"/>
              <a:gd name="connsiteX2" fmla="*/ 7324673 w 7324673"/>
              <a:gd name="connsiteY2" fmla="*/ 2510933 h 7424464"/>
              <a:gd name="connsiteX3" fmla="*/ 6883237 w 7324673"/>
              <a:gd name="connsiteY3" fmla="*/ 7424464 h 7424464"/>
              <a:gd name="connsiteX4" fmla="*/ 534988 w 7324673"/>
              <a:gd name="connsiteY4" fmla="*/ 7424464 h 7424464"/>
              <a:gd name="connsiteX5" fmla="*/ 534988 w 7324673"/>
              <a:gd name="connsiteY5" fmla="*/ 1755227 h 7424464"/>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534988 w 7324673"/>
              <a:gd name="connsiteY4" fmla="*/ 7424464 h 11019002"/>
              <a:gd name="connsiteX5" fmla="*/ 534988 w 7324673"/>
              <a:gd name="connsiteY5" fmla="*/ 1755227 h 11019002"/>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5" fmla="*/ 534988 w 7324673"/>
              <a:gd name="connsiteY5" fmla="*/ 1755227 h 11019002"/>
              <a:gd name="connsiteX0" fmla="*/ 83043 w 7324673"/>
              <a:gd name="connsiteY0" fmla="*/ 10997981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0" fmla="*/ 0 w 7325713"/>
              <a:gd name="connsiteY0" fmla="*/ 10997981 h 11019002"/>
              <a:gd name="connsiteX1" fmla="*/ 1040 w 7325713"/>
              <a:gd name="connsiteY1" fmla="*/ 0 h 11019002"/>
              <a:gd name="connsiteX2" fmla="*/ 7325713 w 7325713"/>
              <a:gd name="connsiteY2" fmla="*/ 2510933 h 11019002"/>
              <a:gd name="connsiteX3" fmla="*/ 7136525 w 7325713"/>
              <a:gd name="connsiteY3" fmla="*/ 11019002 h 11019002"/>
              <a:gd name="connsiteX4" fmla="*/ 0 w 7325713"/>
              <a:gd name="connsiteY4" fmla="*/ 10997981 h 11019002"/>
              <a:gd name="connsiteX0" fmla="*/ 0 w 7327027"/>
              <a:gd name="connsiteY0" fmla="*/ 10997981 h 11019005"/>
              <a:gd name="connsiteX1" fmla="*/ 1040 w 7327027"/>
              <a:gd name="connsiteY1" fmla="*/ 0 h 11019005"/>
              <a:gd name="connsiteX2" fmla="*/ 7325713 w 7327027"/>
              <a:gd name="connsiteY2" fmla="*/ 2510933 h 11019005"/>
              <a:gd name="connsiteX3" fmla="*/ 7327027 w 7327027"/>
              <a:gd name="connsiteY3" fmla="*/ 11019005 h 11019005"/>
              <a:gd name="connsiteX4" fmla="*/ 0 w 7327027"/>
              <a:gd name="connsiteY4" fmla="*/ 10997981 h 11019005"/>
              <a:gd name="connsiteX0" fmla="*/ 0 w 7325713"/>
              <a:gd name="connsiteY0" fmla="*/ 10997981 h 10997981"/>
              <a:gd name="connsiteX1" fmla="*/ 1040 w 7325713"/>
              <a:gd name="connsiteY1" fmla="*/ 0 h 10997981"/>
              <a:gd name="connsiteX2" fmla="*/ 7325713 w 7325713"/>
              <a:gd name="connsiteY2" fmla="*/ 2510933 h 10997981"/>
              <a:gd name="connsiteX3" fmla="*/ 7250827 w 7325713"/>
              <a:gd name="connsiteY3" fmla="*/ 9406105 h 10997981"/>
              <a:gd name="connsiteX4" fmla="*/ 0 w 7325713"/>
              <a:gd name="connsiteY4" fmla="*/ 10997981 h 10997981"/>
              <a:gd name="connsiteX0" fmla="*/ 0 w 7327027"/>
              <a:gd name="connsiteY0" fmla="*/ 10997981 h 10997981"/>
              <a:gd name="connsiteX1" fmla="*/ 1040 w 7327027"/>
              <a:gd name="connsiteY1" fmla="*/ 0 h 10997981"/>
              <a:gd name="connsiteX2" fmla="*/ 7325713 w 7327027"/>
              <a:gd name="connsiteY2" fmla="*/ 2510933 h 10997981"/>
              <a:gd name="connsiteX3" fmla="*/ 7327027 w 7327027"/>
              <a:gd name="connsiteY3" fmla="*/ 9825205 h 10997981"/>
              <a:gd name="connsiteX4" fmla="*/ 0 w 7327027"/>
              <a:gd name="connsiteY4" fmla="*/ 10997981 h 10997981"/>
              <a:gd name="connsiteX0" fmla="*/ 100561 w 7325988"/>
              <a:gd name="connsiteY0" fmla="*/ 9524781 h 9825205"/>
              <a:gd name="connsiteX1" fmla="*/ 1 w 7325988"/>
              <a:gd name="connsiteY1" fmla="*/ 0 h 9825205"/>
              <a:gd name="connsiteX2" fmla="*/ 7324674 w 7325988"/>
              <a:gd name="connsiteY2" fmla="*/ 2510933 h 9825205"/>
              <a:gd name="connsiteX3" fmla="*/ 7325988 w 7325988"/>
              <a:gd name="connsiteY3" fmla="*/ 9825205 h 9825205"/>
              <a:gd name="connsiteX4" fmla="*/ 100561 w 7325988"/>
              <a:gd name="connsiteY4" fmla="*/ 9524781 h 9825205"/>
              <a:gd name="connsiteX0" fmla="*/ 0 w 7327027"/>
              <a:gd name="connsiteY0" fmla="*/ 9829581 h 9829581"/>
              <a:gd name="connsiteX1" fmla="*/ 1040 w 7327027"/>
              <a:gd name="connsiteY1" fmla="*/ 0 h 9829581"/>
              <a:gd name="connsiteX2" fmla="*/ 7325713 w 7327027"/>
              <a:gd name="connsiteY2" fmla="*/ 2510933 h 9829581"/>
              <a:gd name="connsiteX3" fmla="*/ 7327027 w 7327027"/>
              <a:gd name="connsiteY3" fmla="*/ 9825205 h 9829581"/>
              <a:gd name="connsiteX4" fmla="*/ 0 w 7327027"/>
              <a:gd name="connsiteY4" fmla="*/ 9829581 h 9829581"/>
              <a:gd name="connsiteX0" fmla="*/ 0 w 7327027"/>
              <a:gd name="connsiteY0" fmla="*/ 9829581 h 9829581"/>
              <a:gd name="connsiteX1" fmla="*/ 1040 w 7327027"/>
              <a:gd name="connsiteY1" fmla="*/ 0 h 9829581"/>
              <a:gd name="connsiteX2" fmla="*/ 812799 w 7327027"/>
              <a:gd name="connsiteY2" fmla="*/ 275733 h 9829581"/>
              <a:gd name="connsiteX3" fmla="*/ 7327027 w 7327027"/>
              <a:gd name="connsiteY3" fmla="*/ 9825205 h 9829581"/>
              <a:gd name="connsiteX4" fmla="*/ 0 w 7327027"/>
              <a:gd name="connsiteY4" fmla="*/ 9829581 h 9829581"/>
              <a:gd name="connsiteX0" fmla="*/ 0 w 812799"/>
              <a:gd name="connsiteY0" fmla="*/ 9829581 h 11603208"/>
              <a:gd name="connsiteX1" fmla="*/ 1040 w 812799"/>
              <a:gd name="connsiteY1" fmla="*/ 0 h 11603208"/>
              <a:gd name="connsiteX2" fmla="*/ 812799 w 812799"/>
              <a:gd name="connsiteY2" fmla="*/ 275733 h 11603208"/>
              <a:gd name="connsiteX3" fmla="*/ 773408 w 812799"/>
              <a:gd name="connsiteY3" fmla="*/ 11603208 h 11603208"/>
              <a:gd name="connsiteX4" fmla="*/ 0 w 812799"/>
              <a:gd name="connsiteY4" fmla="*/ 9829581 h 11603208"/>
              <a:gd name="connsiteX0" fmla="*/ 0 w 812798"/>
              <a:gd name="connsiteY0" fmla="*/ 11607584 h 11607584"/>
              <a:gd name="connsiteX1" fmla="*/ 1039 w 812798"/>
              <a:gd name="connsiteY1" fmla="*/ 0 h 11607584"/>
              <a:gd name="connsiteX2" fmla="*/ 812798 w 812798"/>
              <a:gd name="connsiteY2" fmla="*/ 275733 h 11607584"/>
              <a:gd name="connsiteX3" fmla="*/ 773407 w 812798"/>
              <a:gd name="connsiteY3" fmla="*/ 11603208 h 11607584"/>
              <a:gd name="connsiteX4" fmla="*/ 0 w 812798"/>
              <a:gd name="connsiteY4" fmla="*/ 11607584 h 11607584"/>
              <a:gd name="connsiteX0" fmla="*/ 0 w 841250"/>
              <a:gd name="connsiteY0" fmla="*/ 11607584 h 11615908"/>
              <a:gd name="connsiteX1" fmla="*/ 1039 w 841250"/>
              <a:gd name="connsiteY1" fmla="*/ 0 h 11615908"/>
              <a:gd name="connsiteX2" fmla="*/ 812798 w 841250"/>
              <a:gd name="connsiteY2" fmla="*/ 275733 h 11615908"/>
              <a:gd name="connsiteX3" fmla="*/ 841250 w 841250"/>
              <a:gd name="connsiteY3" fmla="*/ 11615908 h 11615908"/>
              <a:gd name="connsiteX4" fmla="*/ 0 w 841250"/>
              <a:gd name="connsiteY4" fmla="*/ 11607584 h 11615908"/>
              <a:gd name="connsiteX0" fmla="*/ 0 w 812798"/>
              <a:gd name="connsiteY0" fmla="*/ 11607584 h 11615911"/>
              <a:gd name="connsiteX1" fmla="*/ 1039 w 812798"/>
              <a:gd name="connsiteY1" fmla="*/ 0 h 11615911"/>
              <a:gd name="connsiteX2" fmla="*/ 812798 w 812798"/>
              <a:gd name="connsiteY2" fmla="*/ 275733 h 11615911"/>
              <a:gd name="connsiteX3" fmla="*/ 773408 w 812798"/>
              <a:gd name="connsiteY3" fmla="*/ 11615911 h 11615911"/>
              <a:gd name="connsiteX4" fmla="*/ 0 w 812798"/>
              <a:gd name="connsiteY4" fmla="*/ 11607584 h 11615911"/>
              <a:gd name="connsiteX0" fmla="*/ 0 w 814115"/>
              <a:gd name="connsiteY0" fmla="*/ 11607584 h 11628614"/>
              <a:gd name="connsiteX1" fmla="*/ 1039 w 814115"/>
              <a:gd name="connsiteY1" fmla="*/ 0 h 11628614"/>
              <a:gd name="connsiteX2" fmla="*/ 812798 w 814115"/>
              <a:gd name="connsiteY2" fmla="*/ 275733 h 11628614"/>
              <a:gd name="connsiteX3" fmla="*/ 814115 w 814115"/>
              <a:gd name="connsiteY3" fmla="*/ 11628614 h 11628614"/>
              <a:gd name="connsiteX4" fmla="*/ 0 w 814115"/>
              <a:gd name="connsiteY4" fmla="*/ 11607584 h 11628614"/>
              <a:gd name="connsiteX0" fmla="*/ 0 w 814114"/>
              <a:gd name="connsiteY0" fmla="*/ 11632987 h 11632987"/>
              <a:gd name="connsiteX1" fmla="*/ 1038 w 814114"/>
              <a:gd name="connsiteY1" fmla="*/ 0 h 11632987"/>
              <a:gd name="connsiteX2" fmla="*/ 812797 w 814114"/>
              <a:gd name="connsiteY2" fmla="*/ 275733 h 11632987"/>
              <a:gd name="connsiteX3" fmla="*/ 814114 w 814114"/>
              <a:gd name="connsiteY3" fmla="*/ 11628614 h 11632987"/>
              <a:gd name="connsiteX4" fmla="*/ 0 w 814114"/>
              <a:gd name="connsiteY4" fmla="*/ 11632987 h 11632987"/>
              <a:gd name="connsiteX0" fmla="*/ 0 w 814114"/>
              <a:gd name="connsiteY0" fmla="*/ 11632987 h 11632987"/>
              <a:gd name="connsiteX1" fmla="*/ 1038 w 814114"/>
              <a:gd name="connsiteY1" fmla="*/ 0 h 11632987"/>
              <a:gd name="connsiteX2" fmla="*/ 566698 w 814114"/>
              <a:gd name="connsiteY2" fmla="*/ 233850 h 11632987"/>
              <a:gd name="connsiteX3" fmla="*/ 814114 w 814114"/>
              <a:gd name="connsiteY3" fmla="*/ 11628614 h 11632987"/>
              <a:gd name="connsiteX4" fmla="*/ 0 w 814114"/>
              <a:gd name="connsiteY4" fmla="*/ 11632987 h 11632987"/>
              <a:gd name="connsiteX0" fmla="*/ 0 w 609639"/>
              <a:gd name="connsiteY0" fmla="*/ 11632987 h 11639249"/>
              <a:gd name="connsiteX1" fmla="*/ 1038 w 609639"/>
              <a:gd name="connsiteY1" fmla="*/ 0 h 11639249"/>
              <a:gd name="connsiteX2" fmla="*/ 566698 w 609639"/>
              <a:gd name="connsiteY2" fmla="*/ 233850 h 11639249"/>
              <a:gd name="connsiteX3" fmla="*/ 609639 w 609639"/>
              <a:gd name="connsiteY3" fmla="*/ 11639249 h 11639249"/>
              <a:gd name="connsiteX4" fmla="*/ 0 w 609639"/>
              <a:gd name="connsiteY4" fmla="*/ 11632987 h 11639249"/>
              <a:gd name="connsiteX0" fmla="*/ 0 w 566698"/>
              <a:gd name="connsiteY0" fmla="*/ 11632987 h 11639252"/>
              <a:gd name="connsiteX1" fmla="*/ 1038 w 566698"/>
              <a:gd name="connsiteY1" fmla="*/ 0 h 11639252"/>
              <a:gd name="connsiteX2" fmla="*/ 566698 w 566698"/>
              <a:gd name="connsiteY2" fmla="*/ 233850 h 11639252"/>
              <a:gd name="connsiteX3" fmla="*/ 507402 w 566698"/>
              <a:gd name="connsiteY3" fmla="*/ 11639252 h 11639252"/>
              <a:gd name="connsiteX4" fmla="*/ 0 w 566698"/>
              <a:gd name="connsiteY4" fmla="*/ 11632987 h 11639252"/>
              <a:gd name="connsiteX0" fmla="*/ 0 w 566698"/>
              <a:gd name="connsiteY0" fmla="*/ 11632987 h 11639252"/>
              <a:gd name="connsiteX1" fmla="*/ 1038 w 566698"/>
              <a:gd name="connsiteY1" fmla="*/ 0 h 11639252"/>
              <a:gd name="connsiteX2" fmla="*/ 566698 w 566698"/>
              <a:gd name="connsiteY2" fmla="*/ 233850 h 11639252"/>
              <a:gd name="connsiteX3" fmla="*/ 564201 w 566698"/>
              <a:gd name="connsiteY3" fmla="*/ 11639252 h 11639252"/>
              <a:gd name="connsiteX4" fmla="*/ 0 w 566698"/>
              <a:gd name="connsiteY4" fmla="*/ 11632987 h 1163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698" h="11639252">
                <a:moveTo>
                  <a:pt x="0" y="11632987"/>
                </a:moveTo>
                <a:cubicBezTo>
                  <a:pt x="347" y="7966993"/>
                  <a:pt x="691" y="3665994"/>
                  <a:pt x="1038" y="0"/>
                </a:cubicBezTo>
                <a:lnTo>
                  <a:pt x="566698" y="233850"/>
                </a:lnTo>
                <a:cubicBezTo>
                  <a:pt x="565866" y="4035651"/>
                  <a:pt x="565033" y="7837451"/>
                  <a:pt x="564201" y="11639252"/>
                </a:cubicBezTo>
                <a:lnTo>
                  <a:pt x="0" y="11632987"/>
                </a:lnTo>
                <a:close/>
              </a:path>
            </a:pathLst>
          </a:custGeom>
          <a:solidFill>
            <a:srgbClr val="1C3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E6A58CF-C3FD-B74C-985F-5FCC0C2ED73D}"/>
              </a:ext>
            </a:extLst>
          </p:cNvPr>
          <p:cNvSpPr txBox="1"/>
          <p:nvPr/>
        </p:nvSpPr>
        <p:spPr>
          <a:xfrm>
            <a:off x="852926" y="92398"/>
            <a:ext cx="10780061" cy="292388"/>
          </a:xfrm>
          <a:prstGeom prst="rect">
            <a:avLst/>
          </a:prstGeom>
          <a:noFill/>
        </p:spPr>
        <p:txBody>
          <a:bodyPr wrap="square" rtlCol="0">
            <a:spAutoFit/>
          </a:bodyPr>
          <a:lstStyle/>
          <a:p>
            <a:r>
              <a:rPr lang="en-GB" sz="1300" b="1" dirty="0">
                <a:solidFill>
                  <a:schemeClr val="bg1"/>
                </a:solidFill>
                <a:latin typeface="Arial" panose="020B0604020202020204" pitchFamily="34" charset="0"/>
                <a:cs typeface="Arial" panose="020B0604020202020204" pitchFamily="34" charset="0"/>
              </a:rPr>
              <a:t>Brokers’ Exposure to Professional Negligence Claims arising from the Coronavirus Pandemic – How to Support your Broker Network</a:t>
            </a:r>
            <a:endParaRPr lang="en-GB" sz="1300" dirty="0">
              <a:solidFill>
                <a:schemeClr val="bg1"/>
              </a:solidFill>
              <a:latin typeface="Arial" panose="020B0604020202020204" pitchFamily="34" charset="0"/>
              <a:cs typeface="Arial" panose="020B0604020202020204"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E1ADCE77-C874-7347-B4A9-2DCF7EF44C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32987" y="6339351"/>
            <a:ext cx="224852" cy="256974"/>
          </a:xfrm>
          <a:prstGeom prst="rect">
            <a:avLst/>
          </a:prstGeom>
        </p:spPr>
      </p:pic>
      <p:sp>
        <p:nvSpPr>
          <p:cNvPr id="11" name="TextBox 10">
            <a:extLst>
              <a:ext uri="{FF2B5EF4-FFF2-40B4-BE49-F238E27FC236}">
                <a16:creationId xmlns:a16="http://schemas.microsoft.com/office/drawing/2014/main" id="{2CAE700B-839A-4703-A970-20FBD37BEEEA}"/>
              </a:ext>
            </a:extLst>
          </p:cNvPr>
          <p:cNvSpPr txBox="1"/>
          <p:nvPr/>
        </p:nvSpPr>
        <p:spPr>
          <a:xfrm>
            <a:off x="569646" y="497932"/>
            <a:ext cx="8789152" cy="461665"/>
          </a:xfrm>
          <a:prstGeom prst="rect">
            <a:avLst/>
          </a:prstGeom>
          <a:noFill/>
        </p:spPr>
        <p:txBody>
          <a:bodyPr wrap="square" rtlCol="0">
            <a:spAutoFit/>
          </a:bodyPr>
          <a:lstStyle/>
          <a:p>
            <a:pPr>
              <a:tabLst>
                <a:tab pos="627063" algn="l"/>
              </a:tabLst>
            </a:pPr>
            <a:r>
              <a:rPr lang="en-GB" sz="2400" b="1" dirty="0">
                <a:solidFill>
                  <a:srgbClr val="1C3B56"/>
                </a:solidFill>
                <a:latin typeface="Arial" panose="020B0604020202020204" pitchFamily="34" charset="0"/>
                <a:cs typeface="Arial" panose="020B0604020202020204" pitchFamily="34" charset="0"/>
              </a:rPr>
              <a:t>Today’s Speakers…</a:t>
            </a:r>
            <a:endParaRPr lang="en-GB" sz="1600" b="1" dirty="0">
              <a:solidFill>
                <a:srgbClr val="1C3B56"/>
              </a:solidFill>
              <a:latin typeface="Arial" panose="020B0604020202020204" pitchFamily="34" charset="0"/>
              <a:cs typeface="Arial" panose="020B0604020202020204" pitchFamily="34" charset="0"/>
            </a:endParaRPr>
          </a:p>
        </p:txBody>
      </p:sp>
      <p:pic>
        <p:nvPicPr>
          <p:cNvPr id="15" name="Picture 2" descr="https://www.mgaa.co.uk/images/Bio%20Pics/Moore.jpg">
            <a:extLst>
              <a:ext uri="{FF2B5EF4-FFF2-40B4-BE49-F238E27FC236}">
                <a16:creationId xmlns:a16="http://schemas.microsoft.com/office/drawing/2014/main" id="{A78FEBD1-9C26-462E-81A9-4D2627120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841" y="1186018"/>
            <a:ext cx="1905045" cy="25400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s://www.mgaa.co.uk/images/Bio%20Pics/Lloyd.jpg">
            <a:extLst>
              <a:ext uri="{FF2B5EF4-FFF2-40B4-BE49-F238E27FC236}">
                <a16:creationId xmlns:a16="http://schemas.microsoft.com/office/drawing/2014/main" id="{E39A45AC-A02B-42F3-B3EA-653A53A5B5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1674" y="1205875"/>
            <a:ext cx="1905045" cy="25400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s://www.mgaa.co.uk/images/Bio%20Pics/IMRAN%20BENSON-21.jpg">
            <a:extLst>
              <a:ext uri="{FF2B5EF4-FFF2-40B4-BE49-F238E27FC236}">
                <a16:creationId xmlns:a16="http://schemas.microsoft.com/office/drawing/2014/main" id="{62DF61C2-2618-422A-8C8A-6A71EAB4F7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44293" y="1101940"/>
            <a:ext cx="1749425" cy="262413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F42481B0-43F0-4CE2-9E90-BA39C5EF4847}"/>
              </a:ext>
            </a:extLst>
          </p:cNvPr>
          <p:cNvSpPr txBox="1"/>
          <p:nvPr/>
        </p:nvSpPr>
        <p:spPr>
          <a:xfrm>
            <a:off x="228490" y="3790134"/>
            <a:ext cx="3241593" cy="338554"/>
          </a:xfrm>
          <a:prstGeom prst="rect">
            <a:avLst/>
          </a:prstGeom>
          <a:noFill/>
        </p:spPr>
        <p:txBody>
          <a:bodyPr wrap="none" rtlCol="0">
            <a:spAutoFit/>
          </a:bodyPr>
          <a:lstStyle/>
          <a:p>
            <a:r>
              <a:rPr lang="en-GB" sz="1600" b="1" dirty="0">
                <a:solidFill>
                  <a:srgbClr val="548999"/>
                </a:solidFill>
                <a:latin typeface="Arial" panose="020B0604020202020204" pitchFamily="34" charset="0"/>
                <a:cs typeface="Arial" panose="020B0604020202020204" pitchFamily="34" charset="0"/>
              </a:rPr>
              <a:t>Sam Moore- Partner at </a:t>
            </a:r>
            <a:r>
              <a:rPr lang="en-GB" sz="1600" b="1" dirty="0" err="1">
                <a:solidFill>
                  <a:srgbClr val="548999"/>
                </a:solidFill>
                <a:latin typeface="Arial" panose="020B0604020202020204" pitchFamily="34" charset="0"/>
                <a:cs typeface="Arial" panose="020B0604020202020204" pitchFamily="34" charset="0"/>
              </a:rPr>
              <a:t>Caytons</a:t>
            </a:r>
            <a:endParaRPr lang="en-GB" sz="1600" b="1" dirty="0">
              <a:solidFill>
                <a:srgbClr val="548999"/>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2A739E4-7E37-4A80-B592-00C3421A14D7}"/>
              </a:ext>
            </a:extLst>
          </p:cNvPr>
          <p:cNvSpPr txBox="1"/>
          <p:nvPr/>
        </p:nvSpPr>
        <p:spPr>
          <a:xfrm>
            <a:off x="4274255" y="3822936"/>
            <a:ext cx="3502882" cy="338554"/>
          </a:xfrm>
          <a:prstGeom prst="rect">
            <a:avLst/>
          </a:prstGeom>
          <a:noFill/>
        </p:spPr>
        <p:txBody>
          <a:bodyPr wrap="none" rtlCol="0">
            <a:spAutoFit/>
          </a:bodyPr>
          <a:lstStyle/>
          <a:p>
            <a:r>
              <a:rPr lang="en-GB" sz="1600" b="1" dirty="0">
                <a:solidFill>
                  <a:srgbClr val="548999"/>
                </a:solidFill>
                <a:latin typeface="Arial" panose="020B0604020202020204" pitchFamily="34" charset="0"/>
                <a:cs typeface="Arial" panose="020B0604020202020204" pitchFamily="34" charset="0"/>
              </a:rPr>
              <a:t>Robert Lloyd – Partner at </a:t>
            </a:r>
            <a:r>
              <a:rPr lang="en-GB" sz="1600" b="1" dirty="0" err="1">
                <a:solidFill>
                  <a:srgbClr val="548999"/>
                </a:solidFill>
                <a:latin typeface="Arial" panose="020B0604020202020204" pitchFamily="34" charset="0"/>
                <a:cs typeface="Arial" panose="020B0604020202020204" pitchFamily="34" charset="0"/>
              </a:rPr>
              <a:t>Caytons</a:t>
            </a:r>
            <a:endParaRPr lang="en-GB" sz="1600" b="1" dirty="0">
              <a:solidFill>
                <a:srgbClr val="548999"/>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9EE2BD80-34FD-446A-BF07-2E845BED2B1E}"/>
              </a:ext>
            </a:extLst>
          </p:cNvPr>
          <p:cNvSpPr/>
          <p:nvPr/>
        </p:nvSpPr>
        <p:spPr>
          <a:xfrm>
            <a:off x="228490" y="4334829"/>
            <a:ext cx="3248963" cy="1292662"/>
          </a:xfrm>
          <a:prstGeom prst="rect">
            <a:avLst/>
          </a:prstGeom>
        </p:spPr>
        <p:txBody>
          <a:bodyPr wrap="square">
            <a:spAutoFit/>
          </a:bodyPr>
          <a:lstStyle/>
          <a:p>
            <a:pPr algn="ctr"/>
            <a:r>
              <a:rPr lang="en-GB" sz="1300" dirty="0">
                <a:solidFill>
                  <a:srgbClr val="1C3B56"/>
                </a:solidFill>
                <a:latin typeface="Arial" panose="020B0604020202020204" pitchFamily="34" charset="0"/>
                <a:cs typeface="Arial" panose="020B0604020202020204" pitchFamily="34" charset="0"/>
              </a:rPr>
              <a:t>Sam specialises in professional indemnity claims and policy coverage disputes.  His practice is focused on a diverse range of professionals including architects, engineers, insurance brokers and solicitors as well as building contractors.</a:t>
            </a:r>
          </a:p>
        </p:txBody>
      </p:sp>
      <p:sp>
        <p:nvSpPr>
          <p:cNvPr id="23" name="Rectangle 22">
            <a:extLst>
              <a:ext uri="{FF2B5EF4-FFF2-40B4-BE49-F238E27FC236}">
                <a16:creationId xmlns:a16="http://schemas.microsoft.com/office/drawing/2014/main" id="{6F3F4CB8-9591-4A1D-97A4-E11A9CE84884}"/>
              </a:ext>
            </a:extLst>
          </p:cNvPr>
          <p:cNvSpPr/>
          <p:nvPr/>
        </p:nvSpPr>
        <p:spPr>
          <a:xfrm>
            <a:off x="4274255" y="4346103"/>
            <a:ext cx="3176379" cy="1492716"/>
          </a:xfrm>
          <a:prstGeom prst="rect">
            <a:avLst/>
          </a:prstGeom>
        </p:spPr>
        <p:txBody>
          <a:bodyPr wrap="square">
            <a:spAutoFit/>
          </a:bodyPr>
          <a:lstStyle/>
          <a:p>
            <a:pPr algn="ctr"/>
            <a:r>
              <a:rPr lang="en-GB" sz="1300" dirty="0">
                <a:solidFill>
                  <a:srgbClr val="1C3B56"/>
                </a:solidFill>
                <a:latin typeface="Arial" panose="020B0604020202020204" pitchFamily="34" charset="0"/>
                <a:cs typeface="Arial" panose="020B0604020202020204" pitchFamily="34" charset="0"/>
              </a:rPr>
              <a:t>Robert has more than twenty-five years of experience as a solicitor with expertise in dispute resolution relating to insurance, construction, professional negligence, professional conduct, statutory liabilities, reinsurance, shipping and legal costs. </a:t>
            </a:r>
          </a:p>
        </p:txBody>
      </p:sp>
      <p:sp>
        <p:nvSpPr>
          <p:cNvPr id="24" name="Rectangle 23">
            <a:extLst>
              <a:ext uri="{FF2B5EF4-FFF2-40B4-BE49-F238E27FC236}">
                <a16:creationId xmlns:a16="http://schemas.microsoft.com/office/drawing/2014/main" id="{BDA00ED2-58D6-4575-8D4F-6DA77E980717}"/>
              </a:ext>
            </a:extLst>
          </p:cNvPr>
          <p:cNvSpPr/>
          <p:nvPr/>
        </p:nvSpPr>
        <p:spPr>
          <a:xfrm>
            <a:off x="8727974" y="4271746"/>
            <a:ext cx="2782062" cy="1692771"/>
          </a:xfrm>
          <a:prstGeom prst="rect">
            <a:avLst/>
          </a:prstGeom>
        </p:spPr>
        <p:txBody>
          <a:bodyPr wrap="square">
            <a:spAutoFit/>
          </a:bodyPr>
          <a:lstStyle/>
          <a:p>
            <a:pPr algn="ctr"/>
            <a:r>
              <a:rPr lang="en-GB" sz="1300" dirty="0">
                <a:solidFill>
                  <a:srgbClr val="1C3B56"/>
                </a:solidFill>
                <a:latin typeface="Arial" panose="020B0604020202020204" pitchFamily="34" charset="0"/>
                <a:cs typeface="Arial" panose="020B0604020202020204" pitchFamily="34" charset="0"/>
              </a:rPr>
              <a:t>Imran regularly acts in insurance disputes concerning coverage and brokerage.</a:t>
            </a:r>
          </a:p>
          <a:p>
            <a:pPr algn="ctr"/>
            <a:r>
              <a:rPr lang="en-GB" sz="1300" dirty="0">
                <a:solidFill>
                  <a:srgbClr val="1C3B56"/>
                </a:solidFill>
                <a:latin typeface="Arial" panose="020B0604020202020204" pitchFamily="34" charset="0"/>
                <a:cs typeface="Arial" panose="020B0604020202020204" pitchFamily="34" charset="0"/>
              </a:rPr>
              <a:t>He has been involved in a number of fire/property damage claims, recovery claims and a full range of D&amp;O disputes – especially involving fraud.</a:t>
            </a:r>
          </a:p>
        </p:txBody>
      </p:sp>
      <p:sp>
        <p:nvSpPr>
          <p:cNvPr id="26" name="TextBox 25">
            <a:extLst>
              <a:ext uri="{FF2B5EF4-FFF2-40B4-BE49-F238E27FC236}">
                <a16:creationId xmlns:a16="http://schemas.microsoft.com/office/drawing/2014/main" id="{5377CFC1-B78B-4D20-A57E-3BA423F1C0E1}"/>
              </a:ext>
            </a:extLst>
          </p:cNvPr>
          <p:cNvSpPr txBox="1"/>
          <p:nvPr/>
        </p:nvSpPr>
        <p:spPr>
          <a:xfrm>
            <a:off x="8242531" y="3825672"/>
            <a:ext cx="3752950" cy="338554"/>
          </a:xfrm>
          <a:prstGeom prst="rect">
            <a:avLst/>
          </a:prstGeom>
          <a:noFill/>
        </p:spPr>
        <p:txBody>
          <a:bodyPr wrap="none" rtlCol="0">
            <a:spAutoFit/>
          </a:bodyPr>
          <a:lstStyle/>
          <a:p>
            <a:r>
              <a:rPr lang="en-GB" sz="1600" b="1" dirty="0">
                <a:solidFill>
                  <a:srgbClr val="548999"/>
                </a:solidFill>
                <a:latin typeface="Arial" panose="020B0604020202020204" pitchFamily="34" charset="0"/>
                <a:cs typeface="Arial" panose="020B0604020202020204" pitchFamily="34" charset="0"/>
              </a:rPr>
              <a:t>Imran Benson – Hailsham Chambers</a:t>
            </a:r>
          </a:p>
        </p:txBody>
      </p:sp>
    </p:spTree>
    <p:extLst>
      <p:ext uri="{BB962C8B-B14F-4D97-AF65-F5344CB8AC3E}">
        <p14:creationId xmlns:p14="http://schemas.microsoft.com/office/powerpoint/2010/main" val="187144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par>
                          <p:cTn id="21" fill="hold">
                            <p:stCondLst>
                              <p:cond delay="2000"/>
                            </p:stCondLst>
                            <p:childTnLst>
                              <p:par>
                                <p:cTn id="22" presetID="10" presetClass="entr" presetSubtype="0" fill="hold" grpId="1"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 grpId="0" animBg="1"/>
      <p:bldP spid="3"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48BB83-23A1-F346-BB2E-20872C633B1E}"/>
              </a:ext>
            </a:extLst>
          </p:cNvPr>
          <p:cNvSpPr/>
          <p:nvPr/>
        </p:nvSpPr>
        <p:spPr>
          <a:xfrm>
            <a:off x="0" y="0"/>
            <a:ext cx="12192000" cy="6858000"/>
          </a:xfrm>
          <a:prstGeom prst="rect">
            <a:avLst/>
          </a:prstGeom>
          <a:solidFill>
            <a:srgbClr val="548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37DDAF0-8E48-9E4D-BD27-D783FFDBD83B}"/>
              </a:ext>
            </a:extLst>
          </p:cNvPr>
          <p:cNvSpPr/>
          <p:nvPr/>
        </p:nvSpPr>
        <p:spPr>
          <a:xfrm>
            <a:off x="0" y="2056811"/>
            <a:ext cx="12192000" cy="3318056"/>
          </a:xfrm>
          <a:prstGeom prst="rect">
            <a:avLst/>
          </a:prstGeom>
          <a:solidFill>
            <a:srgbClr val="B6B39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AE4F59C-18E3-7048-AF74-9EC0E5DAA145}"/>
              </a:ext>
            </a:extLst>
          </p:cNvPr>
          <p:cNvSpPr/>
          <p:nvPr/>
        </p:nvSpPr>
        <p:spPr>
          <a:xfrm>
            <a:off x="8261498" y="6039294"/>
            <a:ext cx="3947400" cy="839972"/>
          </a:xfrm>
          <a:prstGeom prst="rect">
            <a:avLst/>
          </a:prstGeom>
          <a:gradFill flip="none" rotWithShape="0">
            <a:gsLst>
              <a:gs pos="22000">
                <a:srgbClr val="F1F0EB">
                  <a:lumMod val="0"/>
                  <a:lumOff val="100000"/>
                </a:srgbClr>
              </a:gs>
              <a:gs pos="95000">
                <a:schemeClr val="bg1">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cs typeface="Arial" panose="020B0604020202020204"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99B4FDB6-5F99-D048-B5BA-03893E38AB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32987" y="6339351"/>
            <a:ext cx="224852" cy="256974"/>
          </a:xfrm>
          <a:prstGeom prst="rect">
            <a:avLst/>
          </a:prstGeom>
        </p:spPr>
      </p:pic>
      <p:sp>
        <p:nvSpPr>
          <p:cNvPr id="5" name="TextBox 4">
            <a:extLst>
              <a:ext uri="{FF2B5EF4-FFF2-40B4-BE49-F238E27FC236}">
                <a16:creationId xmlns:a16="http://schemas.microsoft.com/office/drawing/2014/main" id="{34E24866-B29F-0C4E-B09F-0A06857F7660}"/>
              </a:ext>
            </a:extLst>
          </p:cNvPr>
          <p:cNvSpPr txBox="1"/>
          <p:nvPr/>
        </p:nvSpPr>
        <p:spPr>
          <a:xfrm>
            <a:off x="569645" y="1038441"/>
            <a:ext cx="5315879" cy="707886"/>
          </a:xfrm>
          <a:prstGeom prst="rect">
            <a:avLst/>
          </a:prstGeom>
          <a:noFill/>
        </p:spPr>
        <p:txBody>
          <a:bodyPr wrap="none" rtlCol="0">
            <a:spAutoFit/>
          </a:bodyPr>
          <a:lstStyle/>
          <a:p>
            <a:r>
              <a:rPr lang="en-GB" sz="4000" b="1" dirty="0">
                <a:solidFill>
                  <a:schemeClr val="bg1"/>
                </a:solidFill>
                <a:latin typeface="Arial" panose="020B0604020202020204" pitchFamily="34" charset="0"/>
                <a:cs typeface="Arial" panose="020B0604020202020204" pitchFamily="34" charset="0"/>
              </a:rPr>
              <a:t>Areas for Discussion</a:t>
            </a:r>
            <a:endParaRPr lang="en-US" sz="4000"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35839D5-59F7-B245-8F45-907FBDBF439B}"/>
              </a:ext>
            </a:extLst>
          </p:cNvPr>
          <p:cNvSpPr txBox="1"/>
          <p:nvPr/>
        </p:nvSpPr>
        <p:spPr>
          <a:xfrm>
            <a:off x="569645" y="2578381"/>
            <a:ext cx="10165030" cy="2554545"/>
          </a:xfrm>
          <a:prstGeom prst="rect">
            <a:avLst/>
          </a:prstGeom>
          <a:noFill/>
        </p:spPr>
        <p:txBody>
          <a:bodyPr wrap="square" rtlCol="0">
            <a:spAutoFit/>
          </a:bodyPr>
          <a:lstStyle/>
          <a:p>
            <a:r>
              <a:rPr lang="en-GB" sz="1600" b="1" dirty="0">
                <a:solidFill>
                  <a:srgbClr val="1C3B56"/>
                </a:solidFill>
                <a:latin typeface="Arial" panose="020B0604020202020204" pitchFamily="34" charset="0"/>
                <a:cs typeface="Arial" panose="020B0604020202020204" pitchFamily="34" charset="0"/>
              </a:rPr>
              <a:t>1 - The Current Context.</a:t>
            </a:r>
          </a:p>
          <a:p>
            <a:endParaRPr lang="en-GB" sz="1600" b="1" dirty="0">
              <a:solidFill>
                <a:srgbClr val="1C3B56"/>
              </a:solidFill>
              <a:latin typeface="Arial" panose="020B0604020202020204" pitchFamily="34" charset="0"/>
              <a:cs typeface="Arial" panose="020B0604020202020204" pitchFamily="34" charset="0"/>
            </a:endParaRPr>
          </a:p>
          <a:p>
            <a:r>
              <a:rPr lang="en-GB" sz="1600" b="1" dirty="0">
                <a:solidFill>
                  <a:srgbClr val="1C3B56"/>
                </a:solidFill>
                <a:latin typeface="Arial" panose="020B0604020202020204" pitchFamily="34" charset="0"/>
                <a:cs typeface="Arial" panose="020B0604020202020204" pitchFamily="34" charset="0"/>
              </a:rPr>
              <a:t>2 - The Extent of Policy Coverage for “Coronavirus Claims” – Business Interruption &amp; Others.</a:t>
            </a:r>
          </a:p>
          <a:p>
            <a:endParaRPr lang="en-GB" sz="1600" dirty="0">
              <a:solidFill>
                <a:schemeClr val="bg1"/>
              </a:solidFill>
              <a:latin typeface="Arial" panose="020B0604020202020204" pitchFamily="34" charset="0"/>
              <a:cs typeface="Arial" panose="020B0604020202020204" pitchFamily="34" charset="0"/>
            </a:endParaRPr>
          </a:p>
          <a:p>
            <a:r>
              <a:rPr lang="en-GB" sz="1600" b="1" dirty="0">
                <a:solidFill>
                  <a:srgbClr val="1C3B56"/>
                </a:solidFill>
                <a:latin typeface="Arial" panose="020B0604020202020204" pitchFamily="34" charset="0"/>
                <a:cs typeface="Arial" panose="020B0604020202020204" pitchFamily="34" charset="0"/>
              </a:rPr>
              <a:t>3 - Brokers’ Obligations.</a:t>
            </a:r>
          </a:p>
          <a:p>
            <a:endParaRPr lang="en-GB" sz="1600" b="1" dirty="0">
              <a:solidFill>
                <a:srgbClr val="1C3B56"/>
              </a:solidFill>
              <a:latin typeface="Arial" panose="020B0604020202020204" pitchFamily="34" charset="0"/>
              <a:cs typeface="Arial" panose="020B0604020202020204" pitchFamily="34" charset="0"/>
            </a:endParaRPr>
          </a:p>
          <a:p>
            <a:r>
              <a:rPr lang="en-GB" sz="1600" b="1" dirty="0">
                <a:solidFill>
                  <a:srgbClr val="1C3B56"/>
                </a:solidFill>
                <a:latin typeface="Arial" panose="020B0604020202020204" pitchFamily="34" charset="0"/>
                <a:cs typeface="Arial" panose="020B0604020202020204" pitchFamily="34" charset="0"/>
              </a:rPr>
              <a:t>4 - Practical Steps that can be taken by MGAs to assist brokers comply with obligations.</a:t>
            </a:r>
          </a:p>
          <a:p>
            <a:endParaRPr lang="en-GB" sz="1600" dirty="0">
              <a:solidFill>
                <a:schemeClr val="bg1"/>
              </a:solidFill>
              <a:latin typeface="Arial" panose="020B0604020202020204" pitchFamily="34" charset="0"/>
              <a:cs typeface="Arial" panose="020B0604020202020204" pitchFamily="34" charset="0"/>
            </a:endParaRPr>
          </a:p>
          <a:p>
            <a:endParaRPr lang="en-GB" sz="1600" dirty="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p:txBody>
      </p:sp>
      <p:sp>
        <p:nvSpPr>
          <p:cNvPr id="9" name="Snip Single Corner of Rectangle 14">
            <a:extLst>
              <a:ext uri="{FF2B5EF4-FFF2-40B4-BE49-F238E27FC236}">
                <a16:creationId xmlns:a16="http://schemas.microsoft.com/office/drawing/2014/main" id="{FBAA5B83-8A39-7243-B531-3FE2DF0C742C}"/>
              </a:ext>
            </a:extLst>
          </p:cNvPr>
          <p:cNvSpPr/>
          <p:nvPr/>
        </p:nvSpPr>
        <p:spPr>
          <a:xfrm rot="16200000">
            <a:off x="6124061" y="-5563268"/>
            <a:ext cx="530422" cy="11639252"/>
          </a:xfrm>
          <a:custGeom>
            <a:avLst/>
            <a:gdLst>
              <a:gd name="connsiteX0" fmla="*/ 0 w 6348249"/>
              <a:gd name="connsiteY0" fmla="*/ 0 h 5669237"/>
              <a:gd name="connsiteX1" fmla="*/ 5403357 w 6348249"/>
              <a:gd name="connsiteY1" fmla="*/ 0 h 5669237"/>
              <a:gd name="connsiteX2" fmla="*/ 6348249 w 6348249"/>
              <a:gd name="connsiteY2" fmla="*/ 944892 h 5669237"/>
              <a:gd name="connsiteX3" fmla="*/ 6348249 w 6348249"/>
              <a:gd name="connsiteY3" fmla="*/ 5669237 h 5669237"/>
              <a:gd name="connsiteX4" fmla="*/ 0 w 6348249"/>
              <a:gd name="connsiteY4" fmla="*/ 5669237 h 5669237"/>
              <a:gd name="connsiteX5" fmla="*/ 0 w 6348249"/>
              <a:gd name="connsiteY5" fmla="*/ 0 h 5669237"/>
              <a:gd name="connsiteX0" fmla="*/ 534988 w 6883237"/>
              <a:gd name="connsiteY0" fmla="*/ 1755227 h 7424464"/>
              <a:gd name="connsiteX1" fmla="*/ 0 w 6883237"/>
              <a:gd name="connsiteY1" fmla="*/ 0 h 7424464"/>
              <a:gd name="connsiteX2" fmla="*/ 6883237 w 6883237"/>
              <a:gd name="connsiteY2" fmla="*/ 2700119 h 7424464"/>
              <a:gd name="connsiteX3" fmla="*/ 6883237 w 6883237"/>
              <a:gd name="connsiteY3" fmla="*/ 7424464 h 7424464"/>
              <a:gd name="connsiteX4" fmla="*/ 534988 w 6883237"/>
              <a:gd name="connsiteY4" fmla="*/ 7424464 h 7424464"/>
              <a:gd name="connsiteX5" fmla="*/ 534988 w 6883237"/>
              <a:gd name="connsiteY5" fmla="*/ 1755227 h 7424464"/>
              <a:gd name="connsiteX0" fmla="*/ 534988 w 7324673"/>
              <a:gd name="connsiteY0" fmla="*/ 1755227 h 7424464"/>
              <a:gd name="connsiteX1" fmla="*/ 0 w 7324673"/>
              <a:gd name="connsiteY1" fmla="*/ 0 h 7424464"/>
              <a:gd name="connsiteX2" fmla="*/ 7324673 w 7324673"/>
              <a:gd name="connsiteY2" fmla="*/ 2510933 h 7424464"/>
              <a:gd name="connsiteX3" fmla="*/ 6883237 w 7324673"/>
              <a:gd name="connsiteY3" fmla="*/ 7424464 h 7424464"/>
              <a:gd name="connsiteX4" fmla="*/ 534988 w 7324673"/>
              <a:gd name="connsiteY4" fmla="*/ 7424464 h 7424464"/>
              <a:gd name="connsiteX5" fmla="*/ 534988 w 7324673"/>
              <a:gd name="connsiteY5" fmla="*/ 1755227 h 7424464"/>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534988 w 7324673"/>
              <a:gd name="connsiteY4" fmla="*/ 7424464 h 11019002"/>
              <a:gd name="connsiteX5" fmla="*/ 534988 w 7324673"/>
              <a:gd name="connsiteY5" fmla="*/ 1755227 h 11019002"/>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5" fmla="*/ 534988 w 7324673"/>
              <a:gd name="connsiteY5" fmla="*/ 1755227 h 11019002"/>
              <a:gd name="connsiteX0" fmla="*/ 83043 w 7324673"/>
              <a:gd name="connsiteY0" fmla="*/ 10997981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0" fmla="*/ 0 w 7325713"/>
              <a:gd name="connsiteY0" fmla="*/ 10997981 h 11019002"/>
              <a:gd name="connsiteX1" fmla="*/ 1040 w 7325713"/>
              <a:gd name="connsiteY1" fmla="*/ 0 h 11019002"/>
              <a:gd name="connsiteX2" fmla="*/ 7325713 w 7325713"/>
              <a:gd name="connsiteY2" fmla="*/ 2510933 h 11019002"/>
              <a:gd name="connsiteX3" fmla="*/ 7136525 w 7325713"/>
              <a:gd name="connsiteY3" fmla="*/ 11019002 h 11019002"/>
              <a:gd name="connsiteX4" fmla="*/ 0 w 7325713"/>
              <a:gd name="connsiteY4" fmla="*/ 10997981 h 11019002"/>
              <a:gd name="connsiteX0" fmla="*/ 0 w 7327027"/>
              <a:gd name="connsiteY0" fmla="*/ 10997981 h 11019005"/>
              <a:gd name="connsiteX1" fmla="*/ 1040 w 7327027"/>
              <a:gd name="connsiteY1" fmla="*/ 0 h 11019005"/>
              <a:gd name="connsiteX2" fmla="*/ 7325713 w 7327027"/>
              <a:gd name="connsiteY2" fmla="*/ 2510933 h 11019005"/>
              <a:gd name="connsiteX3" fmla="*/ 7327027 w 7327027"/>
              <a:gd name="connsiteY3" fmla="*/ 11019005 h 11019005"/>
              <a:gd name="connsiteX4" fmla="*/ 0 w 7327027"/>
              <a:gd name="connsiteY4" fmla="*/ 10997981 h 11019005"/>
              <a:gd name="connsiteX0" fmla="*/ 0 w 7325713"/>
              <a:gd name="connsiteY0" fmla="*/ 10997981 h 10997981"/>
              <a:gd name="connsiteX1" fmla="*/ 1040 w 7325713"/>
              <a:gd name="connsiteY1" fmla="*/ 0 h 10997981"/>
              <a:gd name="connsiteX2" fmla="*/ 7325713 w 7325713"/>
              <a:gd name="connsiteY2" fmla="*/ 2510933 h 10997981"/>
              <a:gd name="connsiteX3" fmla="*/ 7250827 w 7325713"/>
              <a:gd name="connsiteY3" fmla="*/ 9406105 h 10997981"/>
              <a:gd name="connsiteX4" fmla="*/ 0 w 7325713"/>
              <a:gd name="connsiteY4" fmla="*/ 10997981 h 10997981"/>
              <a:gd name="connsiteX0" fmla="*/ 0 w 7327027"/>
              <a:gd name="connsiteY0" fmla="*/ 10997981 h 10997981"/>
              <a:gd name="connsiteX1" fmla="*/ 1040 w 7327027"/>
              <a:gd name="connsiteY1" fmla="*/ 0 h 10997981"/>
              <a:gd name="connsiteX2" fmla="*/ 7325713 w 7327027"/>
              <a:gd name="connsiteY2" fmla="*/ 2510933 h 10997981"/>
              <a:gd name="connsiteX3" fmla="*/ 7327027 w 7327027"/>
              <a:gd name="connsiteY3" fmla="*/ 9825205 h 10997981"/>
              <a:gd name="connsiteX4" fmla="*/ 0 w 7327027"/>
              <a:gd name="connsiteY4" fmla="*/ 10997981 h 10997981"/>
              <a:gd name="connsiteX0" fmla="*/ 100561 w 7325988"/>
              <a:gd name="connsiteY0" fmla="*/ 9524781 h 9825205"/>
              <a:gd name="connsiteX1" fmla="*/ 1 w 7325988"/>
              <a:gd name="connsiteY1" fmla="*/ 0 h 9825205"/>
              <a:gd name="connsiteX2" fmla="*/ 7324674 w 7325988"/>
              <a:gd name="connsiteY2" fmla="*/ 2510933 h 9825205"/>
              <a:gd name="connsiteX3" fmla="*/ 7325988 w 7325988"/>
              <a:gd name="connsiteY3" fmla="*/ 9825205 h 9825205"/>
              <a:gd name="connsiteX4" fmla="*/ 100561 w 7325988"/>
              <a:gd name="connsiteY4" fmla="*/ 9524781 h 9825205"/>
              <a:gd name="connsiteX0" fmla="*/ 0 w 7327027"/>
              <a:gd name="connsiteY0" fmla="*/ 9829581 h 9829581"/>
              <a:gd name="connsiteX1" fmla="*/ 1040 w 7327027"/>
              <a:gd name="connsiteY1" fmla="*/ 0 h 9829581"/>
              <a:gd name="connsiteX2" fmla="*/ 7325713 w 7327027"/>
              <a:gd name="connsiteY2" fmla="*/ 2510933 h 9829581"/>
              <a:gd name="connsiteX3" fmla="*/ 7327027 w 7327027"/>
              <a:gd name="connsiteY3" fmla="*/ 9825205 h 9829581"/>
              <a:gd name="connsiteX4" fmla="*/ 0 w 7327027"/>
              <a:gd name="connsiteY4" fmla="*/ 9829581 h 9829581"/>
              <a:gd name="connsiteX0" fmla="*/ 0 w 7327027"/>
              <a:gd name="connsiteY0" fmla="*/ 9829581 h 9829581"/>
              <a:gd name="connsiteX1" fmla="*/ 1040 w 7327027"/>
              <a:gd name="connsiteY1" fmla="*/ 0 h 9829581"/>
              <a:gd name="connsiteX2" fmla="*/ 812799 w 7327027"/>
              <a:gd name="connsiteY2" fmla="*/ 275733 h 9829581"/>
              <a:gd name="connsiteX3" fmla="*/ 7327027 w 7327027"/>
              <a:gd name="connsiteY3" fmla="*/ 9825205 h 9829581"/>
              <a:gd name="connsiteX4" fmla="*/ 0 w 7327027"/>
              <a:gd name="connsiteY4" fmla="*/ 9829581 h 9829581"/>
              <a:gd name="connsiteX0" fmla="*/ 0 w 812799"/>
              <a:gd name="connsiteY0" fmla="*/ 9829581 h 11603208"/>
              <a:gd name="connsiteX1" fmla="*/ 1040 w 812799"/>
              <a:gd name="connsiteY1" fmla="*/ 0 h 11603208"/>
              <a:gd name="connsiteX2" fmla="*/ 812799 w 812799"/>
              <a:gd name="connsiteY2" fmla="*/ 275733 h 11603208"/>
              <a:gd name="connsiteX3" fmla="*/ 773408 w 812799"/>
              <a:gd name="connsiteY3" fmla="*/ 11603208 h 11603208"/>
              <a:gd name="connsiteX4" fmla="*/ 0 w 812799"/>
              <a:gd name="connsiteY4" fmla="*/ 9829581 h 11603208"/>
              <a:gd name="connsiteX0" fmla="*/ 0 w 812798"/>
              <a:gd name="connsiteY0" fmla="*/ 11607584 h 11607584"/>
              <a:gd name="connsiteX1" fmla="*/ 1039 w 812798"/>
              <a:gd name="connsiteY1" fmla="*/ 0 h 11607584"/>
              <a:gd name="connsiteX2" fmla="*/ 812798 w 812798"/>
              <a:gd name="connsiteY2" fmla="*/ 275733 h 11607584"/>
              <a:gd name="connsiteX3" fmla="*/ 773407 w 812798"/>
              <a:gd name="connsiteY3" fmla="*/ 11603208 h 11607584"/>
              <a:gd name="connsiteX4" fmla="*/ 0 w 812798"/>
              <a:gd name="connsiteY4" fmla="*/ 11607584 h 11607584"/>
              <a:gd name="connsiteX0" fmla="*/ 0 w 841250"/>
              <a:gd name="connsiteY0" fmla="*/ 11607584 h 11615908"/>
              <a:gd name="connsiteX1" fmla="*/ 1039 w 841250"/>
              <a:gd name="connsiteY1" fmla="*/ 0 h 11615908"/>
              <a:gd name="connsiteX2" fmla="*/ 812798 w 841250"/>
              <a:gd name="connsiteY2" fmla="*/ 275733 h 11615908"/>
              <a:gd name="connsiteX3" fmla="*/ 841250 w 841250"/>
              <a:gd name="connsiteY3" fmla="*/ 11615908 h 11615908"/>
              <a:gd name="connsiteX4" fmla="*/ 0 w 841250"/>
              <a:gd name="connsiteY4" fmla="*/ 11607584 h 11615908"/>
              <a:gd name="connsiteX0" fmla="*/ 0 w 812798"/>
              <a:gd name="connsiteY0" fmla="*/ 11607584 h 11615911"/>
              <a:gd name="connsiteX1" fmla="*/ 1039 w 812798"/>
              <a:gd name="connsiteY1" fmla="*/ 0 h 11615911"/>
              <a:gd name="connsiteX2" fmla="*/ 812798 w 812798"/>
              <a:gd name="connsiteY2" fmla="*/ 275733 h 11615911"/>
              <a:gd name="connsiteX3" fmla="*/ 773408 w 812798"/>
              <a:gd name="connsiteY3" fmla="*/ 11615911 h 11615911"/>
              <a:gd name="connsiteX4" fmla="*/ 0 w 812798"/>
              <a:gd name="connsiteY4" fmla="*/ 11607584 h 11615911"/>
              <a:gd name="connsiteX0" fmla="*/ 0 w 814115"/>
              <a:gd name="connsiteY0" fmla="*/ 11607584 h 11628614"/>
              <a:gd name="connsiteX1" fmla="*/ 1039 w 814115"/>
              <a:gd name="connsiteY1" fmla="*/ 0 h 11628614"/>
              <a:gd name="connsiteX2" fmla="*/ 812798 w 814115"/>
              <a:gd name="connsiteY2" fmla="*/ 275733 h 11628614"/>
              <a:gd name="connsiteX3" fmla="*/ 814115 w 814115"/>
              <a:gd name="connsiteY3" fmla="*/ 11628614 h 11628614"/>
              <a:gd name="connsiteX4" fmla="*/ 0 w 814115"/>
              <a:gd name="connsiteY4" fmla="*/ 11607584 h 11628614"/>
              <a:gd name="connsiteX0" fmla="*/ 0 w 814114"/>
              <a:gd name="connsiteY0" fmla="*/ 11632987 h 11632987"/>
              <a:gd name="connsiteX1" fmla="*/ 1038 w 814114"/>
              <a:gd name="connsiteY1" fmla="*/ 0 h 11632987"/>
              <a:gd name="connsiteX2" fmla="*/ 812797 w 814114"/>
              <a:gd name="connsiteY2" fmla="*/ 275733 h 11632987"/>
              <a:gd name="connsiteX3" fmla="*/ 814114 w 814114"/>
              <a:gd name="connsiteY3" fmla="*/ 11628614 h 11632987"/>
              <a:gd name="connsiteX4" fmla="*/ 0 w 814114"/>
              <a:gd name="connsiteY4" fmla="*/ 11632987 h 11632987"/>
              <a:gd name="connsiteX0" fmla="*/ 0 w 814114"/>
              <a:gd name="connsiteY0" fmla="*/ 11632987 h 11632987"/>
              <a:gd name="connsiteX1" fmla="*/ 1038 w 814114"/>
              <a:gd name="connsiteY1" fmla="*/ 0 h 11632987"/>
              <a:gd name="connsiteX2" fmla="*/ 566698 w 814114"/>
              <a:gd name="connsiteY2" fmla="*/ 233850 h 11632987"/>
              <a:gd name="connsiteX3" fmla="*/ 814114 w 814114"/>
              <a:gd name="connsiteY3" fmla="*/ 11628614 h 11632987"/>
              <a:gd name="connsiteX4" fmla="*/ 0 w 814114"/>
              <a:gd name="connsiteY4" fmla="*/ 11632987 h 11632987"/>
              <a:gd name="connsiteX0" fmla="*/ 0 w 609639"/>
              <a:gd name="connsiteY0" fmla="*/ 11632987 h 11639249"/>
              <a:gd name="connsiteX1" fmla="*/ 1038 w 609639"/>
              <a:gd name="connsiteY1" fmla="*/ 0 h 11639249"/>
              <a:gd name="connsiteX2" fmla="*/ 566698 w 609639"/>
              <a:gd name="connsiteY2" fmla="*/ 233850 h 11639249"/>
              <a:gd name="connsiteX3" fmla="*/ 609639 w 609639"/>
              <a:gd name="connsiteY3" fmla="*/ 11639249 h 11639249"/>
              <a:gd name="connsiteX4" fmla="*/ 0 w 609639"/>
              <a:gd name="connsiteY4" fmla="*/ 11632987 h 11639249"/>
              <a:gd name="connsiteX0" fmla="*/ 0 w 566698"/>
              <a:gd name="connsiteY0" fmla="*/ 11632987 h 11639252"/>
              <a:gd name="connsiteX1" fmla="*/ 1038 w 566698"/>
              <a:gd name="connsiteY1" fmla="*/ 0 h 11639252"/>
              <a:gd name="connsiteX2" fmla="*/ 566698 w 566698"/>
              <a:gd name="connsiteY2" fmla="*/ 233850 h 11639252"/>
              <a:gd name="connsiteX3" fmla="*/ 507402 w 566698"/>
              <a:gd name="connsiteY3" fmla="*/ 11639252 h 11639252"/>
              <a:gd name="connsiteX4" fmla="*/ 0 w 566698"/>
              <a:gd name="connsiteY4" fmla="*/ 11632987 h 11639252"/>
              <a:gd name="connsiteX0" fmla="*/ 0 w 566698"/>
              <a:gd name="connsiteY0" fmla="*/ 11632987 h 11639252"/>
              <a:gd name="connsiteX1" fmla="*/ 1038 w 566698"/>
              <a:gd name="connsiteY1" fmla="*/ 0 h 11639252"/>
              <a:gd name="connsiteX2" fmla="*/ 566698 w 566698"/>
              <a:gd name="connsiteY2" fmla="*/ 233850 h 11639252"/>
              <a:gd name="connsiteX3" fmla="*/ 564201 w 566698"/>
              <a:gd name="connsiteY3" fmla="*/ 11639252 h 11639252"/>
              <a:gd name="connsiteX4" fmla="*/ 0 w 566698"/>
              <a:gd name="connsiteY4" fmla="*/ 11632987 h 1163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698" h="11639252">
                <a:moveTo>
                  <a:pt x="0" y="11632987"/>
                </a:moveTo>
                <a:cubicBezTo>
                  <a:pt x="347" y="7966993"/>
                  <a:pt x="691" y="3665994"/>
                  <a:pt x="1038" y="0"/>
                </a:cubicBezTo>
                <a:lnTo>
                  <a:pt x="566698" y="233850"/>
                </a:lnTo>
                <a:cubicBezTo>
                  <a:pt x="565866" y="4035651"/>
                  <a:pt x="565033" y="7837451"/>
                  <a:pt x="564201" y="11639252"/>
                </a:cubicBezTo>
                <a:lnTo>
                  <a:pt x="0" y="11632987"/>
                </a:lnTo>
                <a:close/>
              </a:path>
            </a:pathLst>
          </a:custGeom>
          <a:solidFill>
            <a:srgbClr val="1C3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4760BB8-D71A-7349-BD4B-34CABEC88B7B}"/>
              </a:ext>
            </a:extLst>
          </p:cNvPr>
          <p:cNvSpPr txBox="1"/>
          <p:nvPr/>
        </p:nvSpPr>
        <p:spPr>
          <a:xfrm>
            <a:off x="852926" y="92398"/>
            <a:ext cx="10780061" cy="292388"/>
          </a:xfrm>
          <a:prstGeom prst="rect">
            <a:avLst/>
          </a:prstGeom>
          <a:noFill/>
        </p:spPr>
        <p:txBody>
          <a:bodyPr wrap="square" rtlCol="0">
            <a:spAutoFit/>
          </a:bodyPr>
          <a:lstStyle/>
          <a:p>
            <a:r>
              <a:rPr lang="en-GB" sz="1300" b="1" dirty="0">
                <a:solidFill>
                  <a:schemeClr val="bg1"/>
                </a:solidFill>
                <a:latin typeface="Arial" panose="020B0604020202020204" pitchFamily="34" charset="0"/>
                <a:cs typeface="Arial" panose="020B0604020202020204" pitchFamily="34" charset="0"/>
              </a:rPr>
              <a:t>Brokers’ Exposure to Professional Negligence Claims arising from the Coronavirus Pandemic – How to Support your Broker Network.</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432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7" grpId="0" animBg="1"/>
      <p:bldP spid="5" grpId="0"/>
      <p:bldP spid="8" grpId="0"/>
      <p:bldP spid="9"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DF0990-F1CD-6846-89BA-6C411879C8F6}"/>
              </a:ext>
            </a:extLst>
          </p:cNvPr>
          <p:cNvSpPr/>
          <p:nvPr/>
        </p:nvSpPr>
        <p:spPr>
          <a:xfrm>
            <a:off x="0" y="931317"/>
            <a:ext cx="7474688" cy="5171772"/>
          </a:xfrm>
          <a:prstGeom prst="rect">
            <a:avLst/>
          </a:prstGeom>
          <a:solidFill>
            <a:srgbClr val="B6B39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cs typeface="Arial" panose="020B0604020202020204" pitchFamily="34" charset="0"/>
            </a:endParaRPr>
          </a:p>
        </p:txBody>
      </p:sp>
      <p:sp>
        <p:nvSpPr>
          <p:cNvPr id="4" name="Snip Single Corner of Rectangle 14">
            <a:extLst>
              <a:ext uri="{FF2B5EF4-FFF2-40B4-BE49-F238E27FC236}">
                <a16:creationId xmlns:a16="http://schemas.microsoft.com/office/drawing/2014/main" id="{F33DE528-D62C-E24C-A569-5E41263099FC}"/>
              </a:ext>
            </a:extLst>
          </p:cNvPr>
          <p:cNvSpPr/>
          <p:nvPr/>
        </p:nvSpPr>
        <p:spPr>
          <a:xfrm rot="16200000">
            <a:off x="6124061" y="-5563268"/>
            <a:ext cx="530422" cy="11639252"/>
          </a:xfrm>
          <a:custGeom>
            <a:avLst/>
            <a:gdLst>
              <a:gd name="connsiteX0" fmla="*/ 0 w 6348249"/>
              <a:gd name="connsiteY0" fmla="*/ 0 h 5669237"/>
              <a:gd name="connsiteX1" fmla="*/ 5403357 w 6348249"/>
              <a:gd name="connsiteY1" fmla="*/ 0 h 5669237"/>
              <a:gd name="connsiteX2" fmla="*/ 6348249 w 6348249"/>
              <a:gd name="connsiteY2" fmla="*/ 944892 h 5669237"/>
              <a:gd name="connsiteX3" fmla="*/ 6348249 w 6348249"/>
              <a:gd name="connsiteY3" fmla="*/ 5669237 h 5669237"/>
              <a:gd name="connsiteX4" fmla="*/ 0 w 6348249"/>
              <a:gd name="connsiteY4" fmla="*/ 5669237 h 5669237"/>
              <a:gd name="connsiteX5" fmla="*/ 0 w 6348249"/>
              <a:gd name="connsiteY5" fmla="*/ 0 h 5669237"/>
              <a:gd name="connsiteX0" fmla="*/ 534988 w 6883237"/>
              <a:gd name="connsiteY0" fmla="*/ 1755227 h 7424464"/>
              <a:gd name="connsiteX1" fmla="*/ 0 w 6883237"/>
              <a:gd name="connsiteY1" fmla="*/ 0 h 7424464"/>
              <a:gd name="connsiteX2" fmla="*/ 6883237 w 6883237"/>
              <a:gd name="connsiteY2" fmla="*/ 2700119 h 7424464"/>
              <a:gd name="connsiteX3" fmla="*/ 6883237 w 6883237"/>
              <a:gd name="connsiteY3" fmla="*/ 7424464 h 7424464"/>
              <a:gd name="connsiteX4" fmla="*/ 534988 w 6883237"/>
              <a:gd name="connsiteY4" fmla="*/ 7424464 h 7424464"/>
              <a:gd name="connsiteX5" fmla="*/ 534988 w 6883237"/>
              <a:gd name="connsiteY5" fmla="*/ 1755227 h 7424464"/>
              <a:gd name="connsiteX0" fmla="*/ 534988 w 7324673"/>
              <a:gd name="connsiteY0" fmla="*/ 1755227 h 7424464"/>
              <a:gd name="connsiteX1" fmla="*/ 0 w 7324673"/>
              <a:gd name="connsiteY1" fmla="*/ 0 h 7424464"/>
              <a:gd name="connsiteX2" fmla="*/ 7324673 w 7324673"/>
              <a:gd name="connsiteY2" fmla="*/ 2510933 h 7424464"/>
              <a:gd name="connsiteX3" fmla="*/ 6883237 w 7324673"/>
              <a:gd name="connsiteY3" fmla="*/ 7424464 h 7424464"/>
              <a:gd name="connsiteX4" fmla="*/ 534988 w 7324673"/>
              <a:gd name="connsiteY4" fmla="*/ 7424464 h 7424464"/>
              <a:gd name="connsiteX5" fmla="*/ 534988 w 7324673"/>
              <a:gd name="connsiteY5" fmla="*/ 1755227 h 7424464"/>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534988 w 7324673"/>
              <a:gd name="connsiteY4" fmla="*/ 7424464 h 11019002"/>
              <a:gd name="connsiteX5" fmla="*/ 534988 w 7324673"/>
              <a:gd name="connsiteY5" fmla="*/ 1755227 h 11019002"/>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5" fmla="*/ 534988 w 7324673"/>
              <a:gd name="connsiteY5" fmla="*/ 1755227 h 11019002"/>
              <a:gd name="connsiteX0" fmla="*/ 83043 w 7324673"/>
              <a:gd name="connsiteY0" fmla="*/ 10997981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0" fmla="*/ 0 w 7325713"/>
              <a:gd name="connsiteY0" fmla="*/ 10997981 h 11019002"/>
              <a:gd name="connsiteX1" fmla="*/ 1040 w 7325713"/>
              <a:gd name="connsiteY1" fmla="*/ 0 h 11019002"/>
              <a:gd name="connsiteX2" fmla="*/ 7325713 w 7325713"/>
              <a:gd name="connsiteY2" fmla="*/ 2510933 h 11019002"/>
              <a:gd name="connsiteX3" fmla="*/ 7136525 w 7325713"/>
              <a:gd name="connsiteY3" fmla="*/ 11019002 h 11019002"/>
              <a:gd name="connsiteX4" fmla="*/ 0 w 7325713"/>
              <a:gd name="connsiteY4" fmla="*/ 10997981 h 11019002"/>
              <a:gd name="connsiteX0" fmla="*/ 0 w 7327027"/>
              <a:gd name="connsiteY0" fmla="*/ 10997981 h 11019005"/>
              <a:gd name="connsiteX1" fmla="*/ 1040 w 7327027"/>
              <a:gd name="connsiteY1" fmla="*/ 0 h 11019005"/>
              <a:gd name="connsiteX2" fmla="*/ 7325713 w 7327027"/>
              <a:gd name="connsiteY2" fmla="*/ 2510933 h 11019005"/>
              <a:gd name="connsiteX3" fmla="*/ 7327027 w 7327027"/>
              <a:gd name="connsiteY3" fmla="*/ 11019005 h 11019005"/>
              <a:gd name="connsiteX4" fmla="*/ 0 w 7327027"/>
              <a:gd name="connsiteY4" fmla="*/ 10997981 h 11019005"/>
              <a:gd name="connsiteX0" fmla="*/ 0 w 7325713"/>
              <a:gd name="connsiteY0" fmla="*/ 10997981 h 10997981"/>
              <a:gd name="connsiteX1" fmla="*/ 1040 w 7325713"/>
              <a:gd name="connsiteY1" fmla="*/ 0 h 10997981"/>
              <a:gd name="connsiteX2" fmla="*/ 7325713 w 7325713"/>
              <a:gd name="connsiteY2" fmla="*/ 2510933 h 10997981"/>
              <a:gd name="connsiteX3" fmla="*/ 7250827 w 7325713"/>
              <a:gd name="connsiteY3" fmla="*/ 9406105 h 10997981"/>
              <a:gd name="connsiteX4" fmla="*/ 0 w 7325713"/>
              <a:gd name="connsiteY4" fmla="*/ 10997981 h 10997981"/>
              <a:gd name="connsiteX0" fmla="*/ 0 w 7327027"/>
              <a:gd name="connsiteY0" fmla="*/ 10997981 h 10997981"/>
              <a:gd name="connsiteX1" fmla="*/ 1040 w 7327027"/>
              <a:gd name="connsiteY1" fmla="*/ 0 h 10997981"/>
              <a:gd name="connsiteX2" fmla="*/ 7325713 w 7327027"/>
              <a:gd name="connsiteY2" fmla="*/ 2510933 h 10997981"/>
              <a:gd name="connsiteX3" fmla="*/ 7327027 w 7327027"/>
              <a:gd name="connsiteY3" fmla="*/ 9825205 h 10997981"/>
              <a:gd name="connsiteX4" fmla="*/ 0 w 7327027"/>
              <a:gd name="connsiteY4" fmla="*/ 10997981 h 10997981"/>
              <a:gd name="connsiteX0" fmla="*/ 100561 w 7325988"/>
              <a:gd name="connsiteY0" fmla="*/ 9524781 h 9825205"/>
              <a:gd name="connsiteX1" fmla="*/ 1 w 7325988"/>
              <a:gd name="connsiteY1" fmla="*/ 0 h 9825205"/>
              <a:gd name="connsiteX2" fmla="*/ 7324674 w 7325988"/>
              <a:gd name="connsiteY2" fmla="*/ 2510933 h 9825205"/>
              <a:gd name="connsiteX3" fmla="*/ 7325988 w 7325988"/>
              <a:gd name="connsiteY3" fmla="*/ 9825205 h 9825205"/>
              <a:gd name="connsiteX4" fmla="*/ 100561 w 7325988"/>
              <a:gd name="connsiteY4" fmla="*/ 9524781 h 9825205"/>
              <a:gd name="connsiteX0" fmla="*/ 0 w 7327027"/>
              <a:gd name="connsiteY0" fmla="*/ 9829581 h 9829581"/>
              <a:gd name="connsiteX1" fmla="*/ 1040 w 7327027"/>
              <a:gd name="connsiteY1" fmla="*/ 0 h 9829581"/>
              <a:gd name="connsiteX2" fmla="*/ 7325713 w 7327027"/>
              <a:gd name="connsiteY2" fmla="*/ 2510933 h 9829581"/>
              <a:gd name="connsiteX3" fmla="*/ 7327027 w 7327027"/>
              <a:gd name="connsiteY3" fmla="*/ 9825205 h 9829581"/>
              <a:gd name="connsiteX4" fmla="*/ 0 w 7327027"/>
              <a:gd name="connsiteY4" fmla="*/ 9829581 h 9829581"/>
              <a:gd name="connsiteX0" fmla="*/ 0 w 7327027"/>
              <a:gd name="connsiteY0" fmla="*/ 9829581 h 9829581"/>
              <a:gd name="connsiteX1" fmla="*/ 1040 w 7327027"/>
              <a:gd name="connsiteY1" fmla="*/ 0 h 9829581"/>
              <a:gd name="connsiteX2" fmla="*/ 812799 w 7327027"/>
              <a:gd name="connsiteY2" fmla="*/ 275733 h 9829581"/>
              <a:gd name="connsiteX3" fmla="*/ 7327027 w 7327027"/>
              <a:gd name="connsiteY3" fmla="*/ 9825205 h 9829581"/>
              <a:gd name="connsiteX4" fmla="*/ 0 w 7327027"/>
              <a:gd name="connsiteY4" fmla="*/ 9829581 h 9829581"/>
              <a:gd name="connsiteX0" fmla="*/ 0 w 812799"/>
              <a:gd name="connsiteY0" fmla="*/ 9829581 h 11603208"/>
              <a:gd name="connsiteX1" fmla="*/ 1040 w 812799"/>
              <a:gd name="connsiteY1" fmla="*/ 0 h 11603208"/>
              <a:gd name="connsiteX2" fmla="*/ 812799 w 812799"/>
              <a:gd name="connsiteY2" fmla="*/ 275733 h 11603208"/>
              <a:gd name="connsiteX3" fmla="*/ 773408 w 812799"/>
              <a:gd name="connsiteY3" fmla="*/ 11603208 h 11603208"/>
              <a:gd name="connsiteX4" fmla="*/ 0 w 812799"/>
              <a:gd name="connsiteY4" fmla="*/ 9829581 h 11603208"/>
              <a:gd name="connsiteX0" fmla="*/ 0 w 812798"/>
              <a:gd name="connsiteY0" fmla="*/ 11607584 h 11607584"/>
              <a:gd name="connsiteX1" fmla="*/ 1039 w 812798"/>
              <a:gd name="connsiteY1" fmla="*/ 0 h 11607584"/>
              <a:gd name="connsiteX2" fmla="*/ 812798 w 812798"/>
              <a:gd name="connsiteY2" fmla="*/ 275733 h 11607584"/>
              <a:gd name="connsiteX3" fmla="*/ 773407 w 812798"/>
              <a:gd name="connsiteY3" fmla="*/ 11603208 h 11607584"/>
              <a:gd name="connsiteX4" fmla="*/ 0 w 812798"/>
              <a:gd name="connsiteY4" fmla="*/ 11607584 h 11607584"/>
              <a:gd name="connsiteX0" fmla="*/ 0 w 841250"/>
              <a:gd name="connsiteY0" fmla="*/ 11607584 h 11615908"/>
              <a:gd name="connsiteX1" fmla="*/ 1039 w 841250"/>
              <a:gd name="connsiteY1" fmla="*/ 0 h 11615908"/>
              <a:gd name="connsiteX2" fmla="*/ 812798 w 841250"/>
              <a:gd name="connsiteY2" fmla="*/ 275733 h 11615908"/>
              <a:gd name="connsiteX3" fmla="*/ 841250 w 841250"/>
              <a:gd name="connsiteY3" fmla="*/ 11615908 h 11615908"/>
              <a:gd name="connsiteX4" fmla="*/ 0 w 841250"/>
              <a:gd name="connsiteY4" fmla="*/ 11607584 h 11615908"/>
              <a:gd name="connsiteX0" fmla="*/ 0 w 812798"/>
              <a:gd name="connsiteY0" fmla="*/ 11607584 h 11615911"/>
              <a:gd name="connsiteX1" fmla="*/ 1039 w 812798"/>
              <a:gd name="connsiteY1" fmla="*/ 0 h 11615911"/>
              <a:gd name="connsiteX2" fmla="*/ 812798 w 812798"/>
              <a:gd name="connsiteY2" fmla="*/ 275733 h 11615911"/>
              <a:gd name="connsiteX3" fmla="*/ 773408 w 812798"/>
              <a:gd name="connsiteY3" fmla="*/ 11615911 h 11615911"/>
              <a:gd name="connsiteX4" fmla="*/ 0 w 812798"/>
              <a:gd name="connsiteY4" fmla="*/ 11607584 h 11615911"/>
              <a:gd name="connsiteX0" fmla="*/ 0 w 814115"/>
              <a:gd name="connsiteY0" fmla="*/ 11607584 h 11628614"/>
              <a:gd name="connsiteX1" fmla="*/ 1039 w 814115"/>
              <a:gd name="connsiteY1" fmla="*/ 0 h 11628614"/>
              <a:gd name="connsiteX2" fmla="*/ 812798 w 814115"/>
              <a:gd name="connsiteY2" fmla="*/ 275733 h 11628614"/>
              <a:gd name="connsiteX3" fmla="*/ 814115 w 814115"/>
              <a:gd name="connsiteY3" fmla="*/ 11628614 h 11628614"/>
              <a:gd name="connsiteX4" fmla="*/ 0 w 814115"/>
              <a:gd name="connsiteY4" fmla="*/ 11607584 h 11628614"/>
              <a:gd name="connsiteX0" fmla="*/ 0 w 814114"/>
              <a:gd name="connsiteY0" fmla="*/ 11632987 h 11632987"/>
              <a:gd name="connsiteX1" fmla="*/ 1038 w 814114"/>
              <a:gd name="connsiteY1" fmla="*/ 0 h 11632987"/>
              <a:gd name="connsiteX2" fmla="*/ 812797 w 814114"/>
              <a:gd name="connsiteY2" fmla="*/ 275733 h 11632987"/>
              <a:gd name="connsiteX3" fmla="*/ 814114 w 814114"/>
              <a:gd name="connsiteY3" fmla="*/ 11628614 h 11632987"/>
              <a:gd name="connsiteX4" fmla="*/ 0 w 814114"/>
              <a:gd name="connsiteY4" fmla="*/ 11632987 h 11632987"/>
              <a:gd name="connsiteX0" fmla="*/ 0 w 814114"/>
              <a:gd name="connsiteY0" fmla="*/ 11632987 h 11632987"/>
              <a:gd name="connsiteX1" fmla="*/ 1038 w 814114"/>
              <a:gd name="connsiteY1" fmla="*/ 0 h 11632987"/>
              <a:gd name="connsiteX2" fmla="*/ 566698 w 814114"/>
              <a:gd name="connsiteY2" fmla="*/ 233850 h 11632987"/>
              <a:gd name="connsiteX3" fmla="*/ 814114 w 814114"/>
              <a:gd name="connsiteY3" fmla="*/ 11628614 h 11632987"/>
              <a:gd name="connsiteX4" fmla="*/ 0 w 814114"/>
              <a:gd name="connsiteY4" fmla="*/ 11632987 h 11632987"/>
              <a:gd name="connsiteX0" fmla="*/ 0 w 609639"/>
              <a:gd name="connsiteY0" fmla="*/ 11632987 h 11639249"/>
              <a:gd name="connsiteX1" fmla="*/ 1038 w 609639"/>
              <a:gd name="connsiteY1" fmla="*/ 0 h 11639249"/>
              <a:gd name="connsiteX2" fmla="*/ 566698 w 609639"/>
              <a:gd name="connsiteY2" fmla="*/ 233850 h 11639249"/>
              <a:gd name="connsiteX3" fmla="*/ 609639 w 609639"/>
              <a:gd name="connsiteY3" fmla="*/ 11639249 h 11639249"/>
              <a:gd name="connsiteX4" fmla="*/ 0 w 609639"/>
              <a:gd name="connsiteY4" fmla="*/ 11632987 h 11639249"/>
              <a:gd name="connsiteX0" fmla="*/ 0 w 566698"/>
              <a:gd name="connsiteY0" fmla="*/ 11632987 h 11639252"/>
              <a:gd name="connsiteX1" fmla="*/ 1038 w 566698"/>
              <a:gd name="connsiteY1" fmla="*/ 0 h 11639252"/>
              <a:gd name="connsiteX2" fmla="*/ 566698 w 566698"/>
              <a:gd name="connsiteY2" fmla="*/ 233850 h 11639252"/>
              <a:gd name="connsiteX3" fmla="*/ 507402 w 566698"/>
              <a:gd name="connsiteY3" fmla="*/ 11639252 h 11639252"/>
              <a:gd name="connsiteX4" fmla="*/ 0 w 566698"/>
              <a:gd name="connsiteY4" fmla="*/ 11632987 h 11639252"/>
              <a:gd name="connsiteX0" fmla="*/ 0 w 566698"/>
              <a:gd name="connsiteY0" fmla="*/ 11632987 h 11639252"/>
              <a:gd name="connsiteX1" fmla="*/ 1038 w 566698"/>
              <a:gd name="connsiteY1" fmla="*/ 0 h 11639252"/>
              <a:gd name="connsiteX2" fmla="*/ 566698 w 566698"/>
              <a:gd name="connsiteY2" fmla="*/ 233850 h 11639252"/>
              <a:gd name="connsiteX3" fmla="*/ 564201 w 566698"/>
              <a:gd name="connsiteY3" fmla="*/ 11639252 h 11639252"/>
              <a:gd name="connsiteX4" fmla="*/ 0 w 566698"/>
              <a:gd name="connsiteY4" fmla="*/ 11632987 h 1163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698" h="11639252">
                <a:moveTo>
                  <a:pt x="0" y="11632987"/>
                </a:moveTo>
                <a:cubicBezTo>
                  <a:pt x="347" y="7966993"/>
                  <a:pt x="691" y="3665994"/>
                  <a:pt x="1038" y="0"/>
                </a:cubicBezTo>
                <a:lnTo>
                  <a:pt x="566698" y="233850"/>
                </a:lnTo>
                <a:cubicBezTo>
                  <a:pt x="565866" y="4035651"/>
                  <a:pt x="565033" y="7837451"/>
                  <a:pt x="564201" y="11639252"/>
                </a:cubicBezTo>
                <a:lnTo>
                  <a:pt x="0" y="11632987"/>
                </a:lnTo>
                <a:close/>
              </a:path>
            </a:pathLst>
          </a:custGeom>
          <a:solidFill>
            <a:srgbClr val="1C3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6C428D5-18D6-D441-87FF-6A60174D9249}"/>
              </a:ext>
            </a:extLst>
          </p:cNvPr>
          <p:cNvSpPr txBox="1"/>
          <p:nvPr/>
        </p:nvSpPr>
        <p:spPr>
          <a:xfrm>
            <a:off x="852926" y="92398"/>
            <a:ext cx="10780061" cy="292388"/>
          </a:xfrm>
          <a:prstGeom prst="rect">
            <a:avLst/>
          </a:prstGeom>
          <a:noFill/>
        </p:spPr>
        <p:txBody>
          <a:bodyPr wrap="square" rtlCol="0">
            <a:spAutoFit/>
          </a:bodyPr>
          <a:lstStyle/>
          <a:p>
            <a:r>
              <a:rPr lang="en-GB" sz="1300" b="1" dirty="0">
                <a:solidFill>
                  <a:schemeClr val="bg1"/>
                </a:solidFill>
                <a:latin typeface="Arial" panose="020B0604020202020204" pitchFamily="34" charset="0"/>
                <a:cs typeface="Arial" panose="020B0604020202020204" pitchFamily="34" charset="0"/>
              </a:rPr>
              <a:t>Brokers’ Exposure to Professional Negligence Claims arising from the Coronavirus Pandemic – How to Support your Broker Network</a:t>
            </a:r>
            <a:endParaRPr lang="en-GB" sz="13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7BD4B7B-162C-EB41-9B5E-628A2935489B}"/>
              </a:ext>
            </a:extLst>
          </p:cNvPr>
          <p:cNvSpPr txBox="1"/>
          <p:nvPr/>
        </p:nvSpPr>
        <p:spPr>
          <a:xfrm>
            <a:off x="569646" y="1168705"/>
            <a:ext cx="5888114" cy="4154984"/>
          </a:xfrm>
          <a:prstGeom prst="rect">
            <a:avLst/>
          </a:prstGeom>
          <a:noFill/>
        </p:spPr>
        <p:txBody>
          <a:bodyPr wrap="square" rtlCol="0">
            <a:spAutoFit/>
          </a:bodyPr>
          <a:lstStyle/>
          <a:p>
            <a:r>
              <a:rPr lang="en-GB" b="1" dirty="0">
                <a:solidFill>
                  <a:srgbClr val="548999"/>
                </a:solidFill>
                <a:latin typeface="Arial" panose="020B0604020202020204" pitchFamily="34" charset="0"/>
                <a:cs typeface="Arial" panose="020B0604020202020204" pitchFamily="34" charset="0"/>
              </a:rPr>
              <a:t>The Impact of the Coronavirus Pandemic on the Insurance Industry</a:t>
            </a:r>
          </a:p>
          <a:p>
            <a:endParaRPr lang="en-GB" sz="1200" dirty="0">
              <a:latin typeface="Arial" panose="020B0604020202020204" pitchFamily="34" charset="0"/>
              <a:cs typeface="Arial" panose="020B0604020202020204" pitchFamily="34" charset="0"/>
            </a:endParaRPr>
          </a:p>
          <a:p>
            <a:endParaRPr lang="en-GB" sz="1200" b="1" dirty="0">
              <a:solidFill>
                <a:schemeClr val="tx2"/>
              </a:solidFill>
              <a:latin typeface="Arial" panose="020B0604020202020204" pitchFamily="34" charset="0"/>
              <a:cs typeface="Arial" panose="020B0604020202020204" pitchFamily="34" charset="0"/>
            </a:endParaRPr>
          </a:p>
          <a:p>
            <a:r>
              <a:rPr lang="en-GB" sz="1200" b="1" dirty="0">
                <a:solidFill>
                  <a:srgbClr val="1C3B56"/>
                </a:solidFill>
                <a:latin typeface="Arial" panose="020B0604020202020204" pitchFamily="34" charset="0"/>
                <a:cs typeface="Arial" panose="020B0604020202020204" pitchFamily="34" charset="0"/>
              </a:rPr>
              <a:t>On 14 May 2020, Lloyds of London estimated:</a:t>
            </a:r>
          </a:p>
          <a:p>
            <a:endParaRPr lang="en-GB" sz="1200" b="1" dirty="0">
              <a:solidFill>
                <a:srgbClr val="1C3B56"/>
              </a:solidFill>
              <a:latin typeface="Arial" panose="020B0604020202020204" pitchFamily="34" charset="0"/>
              <a:cs typeface="Arial" panose="020B0604020202020204" pitchFamily="34" charset="0"/>
            </a:endParaRPr>
          </a:p>
          <a:p>
            <a:pPr marL="228600" indent="-228600">
              <a:buFont typeface="+mj-lt"/>
              <a:buAutoNum type="arabicPeriod"/>
            </a:pPr>
            <a:r>
              <a:rPr lang="en-GB" sz="1200" b="1" dirty="0">
                <a:solidFill>
                  <a:srgbClr val="1C3B56"/>
                </a:solidFill>
                <a:latin typeface="Arial" panose="020B0604020202020204" pitchFamily="34" charset="0"/>
                <a:cs typeface="Arial" panose="020B0604020202020204" pitchFamily="34" charset="0"/>
              </a:rPr>
              <a:t>The Lloyds market alone will pay out claims in the range of $3-4.3bn.</a:t>
            </a:r>
          </a:p>
          <a:p>
            <a:pPr marL="228600" indent="-228600">
              <a:buFont typeface="+mj-lt"/>
              <a:buAutoNum type="arabicPeriod"/>
            </a:pPr>
            <a:endParaRPr lang="en-GB" sz="1200" b="1" dirty="0">
              <a:solidFill>
                <a:srgbClr val="1C3B56"/>
              </a:solidFill>
              <a:latin typeface="Arial" panose="020B0604020202020204" pitchFamily="34" charset="0"/>
              <a:cs typeface="Arial" panose="020B0604020202020204" pitchFamily="34" charset="0"/>
            </a:endParaRPr>
          </a:p>
          <a:p>
            <a:pPr marL="228600" indent="-228600">
              <a:buFont typeface="+mj-lt"/>
              <a:buAutoNum type="arabicPeriod"/>
            </a:pPr>
            <a:r>
              <a:rPr lang="en-GB" sz="1200" b="1" dirty="0">
                <a:solidFill>
                  <a:srgbClr val="1C3B56"/>
                </a:solidFill>
                <a:latin typeface="Arial" panose="020B0604020202020204" pitchFamily="34" charset="0"/>
                <a:cs typeface="Arial" panose="020B0604020202020204" pitchFamily="34" charset="0"/>
              </a:rPr>
              <a:t>The insurance industry as a whole will suffer underwriting losses of about $107bn.</a:t>
            </a:r>
          </a:p>
          <a:p>
            <a:pPr marL="228600" indent="-228600">
              <a:buFont typeface="+mj-lt"/>
              <a:buAutoNum type="arabicPeriod"/>
            </a:pPr>
            <a:endParaRPr lang="en-GB" sz="1200" b="1" dirty="0">
              <a:solidFill>
                <a:srgbClr val="1C3B56"/>
              </a:solidFill>
              <a:latin typeface="Arial" panose="020B0604020202020204" pitchFamily="34" charset="0"/>
              <a:cs typeface="Arial" panose="020B0604020202020204" pitchFamily="34" charset="0"/>
            </a:endParaRPr>
          </a:p>
          <a:p>
            <a:pPr marL="228600" indent="-228600">
              <a:buFont typeface="+mj-lt"/>
              <a:buAutoNum type="arabicPeriod"/>
            </a:pPr>
            <a:r>
              <a:rPr lang="en-GB" sz="1200" b="1" dirty="0">
                <a:solidFill>
                  <a:srgbClr val="1C3B56"/>
                </a:solidFill>
                <a:latin typeface="Arial" panose="020B0604020202020204" pitchFamily="34" charset="0"/>
                <a:cs typeface="Arial" panose="020B0604020202020204" pitchFamily="34" charset="0"/>
              </a:rPr>
              <a:t>There will be a fall in the value of investment portfolios of an estimated $96bn.</a:t>
            </a:r>
          </a:p>
          <a:p>
            <a:pPr marL="228600" indent="-228600">
              <a:buFont typeface="+mj-lt"/>
              <a:buAutoNum type="arabicPeriod"/>
            </a:pPr>
            <a:endParaRPr lang="en-GB" sz="1200" b="1" dirty="0">
              <a:solidFill>
                <a:srgbClr val="1C3B56"/>
              </a:solidFill>
              <a:latin typeface="Arial" panose="020B0604020202020204" pitchFamily="34" charset="0"/>
              <a:cs typeface="Arial" panose="020B0604020202020204" pitchFamily="34" charset="0"/>
            </a:endParaRPr>
          </a:p>
          <a:p>
            <a:pPr marL="228600" indent="-228600">
              <a:buFont typeface="+mj-lt"/>
              <a:buAutoNum type="arabicPeriod"/>
            </a:pPr>
            <a:r>
              <a:rPr lang="en-GB" sz="1200" b="1" dirty="0">
                <a:solidFill>
                  <a:srgbClr val="1C3B56"/>
                </a:solidFill>
                <a:latin typeface="Arial" panose="020B0604020202020204" pitchFamily="34" charset="0"/>
                <a:cs typeface="Arial" panose="020B0604020202020204" pitchFamily="34" charset="0"/>
              </a:rPr>
              <a:t>The total loss to the insurance industry is estimated to be in the order of $203bn.</a:t>
            </a:r>
          </a:p>
          <a:p>
            <a:pPr marL="228600" indent="-228600">
              <a:buFont typeface="+mj-lt"/>
              <a:buAutoNum type="arabicPeriod"/>
            </a:pPr>
            <a:endParaRPr lang="en-GB" sz="1200" dirty="0">
              <a:latin typeface="Arial" panose="020B0604020202020204" pitchFamily="34" charset="0"/>
              <a:cs typeface="Arial" panose="020B0604020202020204" pitchFamily="34" charset="0"/>
            </a:endParaRPr>
          </a:p>
          <a:p>
            <a:r>
              <a:rPr lang="en-GB" sz="1200" b="1" dirty="0">
                <a:solidFill>
                  <a:srgbClr val="548999"/>
                </a:solidFill>
                <a:latin typeface="Arial" panose="020B0604020202020204" pitchFamily="34" charset="0"/>
                <a:cs typeface="Arial" panose="020B0604020202020204" pitchFamily="34" charset="0"/>
              </a:rPr>
              <a:t>The anticipated losses are likely to exceed 9/11 and the combined impact of hurricanes Harvey, Irma and Maria in 2017.</a:t>
            </a:r>
          </a:p>
          <a:p>
            <a:endParaRPr lang="en-GB" sz="1200" dirty="0">
              <a:solidFill>
                <a:schemeClr val="bg1"/>
              </a:solidFill>
              <a:latin typeface="Arial" panose="020B0604020202020204" pitchFamily="34" charset="0"/>
              <a:cs typeface="Arial" panose="020B0604020202020204" pitchFamily="34" charset="0"/>
            </a:endParaRPr>
          </a:p>
          <a:p>
            <a:endParaRPr lang="en-US" sz="1200" dirty="0">
              <a:solidFill>
                <a:schemeClr val="bg1"/>
              </a:solidFill>
              <a:latin typeface="Arial" panose="020B0604020202020204" pitchFamily="34" charset="0"/>
              <a:cs typeface="Arial" panose="020B0604020202020204" pitchFamily="34" charset="0"/>
            </a:endParaRPr>
          </a:p>
        </p:txBody>
      </p:sp>
      <p:pic>
        <p:nvPicPr>
          <p:cNvPr id="8" name="Picture 7" descr="A picture containing drawing&#10;&#10;Description automatically generated">
            <a:extLst>
              <a:ext uri="{FF2B5EF4-FFF2-40B4-BE49-F238E27FC236}">
                <a16:creationId xmlns:a16="http://schemas.microsoft.com/office/drawing/2014/main" id="{510D89FB-4D72-C64A-A9F9-02FBED9517A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32987" y="6339351"/>
            <a:ext cx="224852" cy="256974"/>
          </a:xfrm>
          <a:prstGeom prst="rect">
            <a:avLst/>
          </a:prstGeom>
        </p:spPr>
      </p:pic>
      <p:pic>
        <p:nvPicPr>
          <p:cNvPr id="2050" name="Picture 2">
            <a:extLst>
              <a:ext uri="{FF2B5EF4-FFF2-40B4-BE49-F238E27FC236}">
                <a16:creationId xmlns:a16="http://schemas.microsoft.com/office/drawing/2014/main" id="{7FF86777-C8F1-454E-86AA-DDD2C949C3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050" t="-1" r="2" b="14580"/>
          <a:stretch/>
        </p:blipFill>
        <p:spPr bwMode="auto">
          <a:xfrm>
            <a:off x="6381945" y="942450"/>
            <a:ext cx="5801009" cy="516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96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45B9A8-A923-400F-98DC-A939C3513DA7}"/>
              </a:ext>
            </a:extLst>
          </p:cNvPr>
          <p:cNvSpPr/>
          <p:nvPr/>
        </p:nvSpPr>
        <p:spPr>
          <a:xfrm>
            <a:off x="0" y="0"/>
            <a:ext cx="12192000" cy="6858000"/>
          </a:xfrm>
          <a:prstGeom prst="rect">
            <a:avLst/>
          </a:prstGeom>
          <a:solidFill>
            <a:srgbClr val="F1F0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FF08518-EFC3-4B6A-AE65-A087E02D20E5}"/>
              </a:ext>
            </a:extLst>
          </p:cNvPr>
          <p:cNvSpPr/>
          <p:nvPr/>
        </p:nvSpPr>
        <p:spPr>
          <a:xfrm>
            <a:off x="0" y="1746326"/>
            <a:ext cx="12192000" cy="4331349"/>
          </a:xfrm>
          <a:prstGeom prst="rect">
            <a:avLst/>
          </a:prstGeom>
          <a:solidFill>
            <a:srgbClr val="B6B39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475DF99-3E29-4C5C-9260-8F98D9DCEDFD}"/>
              </a:ext>
            </a:extLst>
          </p:cNvPr>
          <p:cNvSpPr/>
          <p:nvPr/>
        </p:nvSpPr>
        <p:spPr>
          <a:xfrm>
            <a:off x="8261498" y="6039294"/>
            <a:ext cx="3947400" cy="839972"/>
          </a:xfrm>
          <a:prstGeom prst="rect">
            <a:avLst/>
          </a:prstGeom>
          <a:gradFill flip="none" rotWithShape="0">
            <a:gsLst>
              <a:gs pos="22000">
                <a:srgbClr val="F1F0EB">
                  <a:lumMod val="0"/>
                  <a:lumOff val="100000"/>
                </a:srgbClr>
              </a:gs>
              <a:gs pos="95000">
                <a:schemeClr val="bg1">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080A927C-72ED-4499-9747-83EDB6EC24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32987" y="6339351"/>
            <a:ext cx="224852" cy="256974"/>
          </a:xfrm>
          <a:prstGeom prst="rect">
            <a:avLst/>
          </a:prstGeom>
        </p:spPr>
      </p:pic>
      <p:sp>
        <p:nvSpPr>
          <p:cNvPr id="7" name="TextBox 6">
            <a:extLst>
              <a:ext uri="{FF2B5EF4-FFF2-40B4-BE49-F238E27FC236}">
                <a16:creationId xmlns:a16="http://schemas.microsoft.com/office/drawing/2014/main" id="{19E3E876-C933-445D-90C0-3CE15ADD561E}"/>
              </a:ext>
            </a:extLst>
          </p:cNvPr>
          <p:cNvSpPr txBox="1"/>
          <p:nvPr/>
        </p:nvSpPr>
        <p:spPr>
          <a:xfrm>
            <a:off x="569645" y="1038441"/>
            <a:ext cx="4445832" cy="707886"/>
          </a:xfrm>
          <a:prstGeom prst="rect">
            <a:avLst/>
          </a:prstGeom>
          <a:noFill/>
        </p:spPr>
        <p:txBody>
          <a:bodyPr wrap="none" rtlCol="0">
            <a:spAutoFit/>
          </a:bodyPr>
          <a:lstStyle/>
          <a:p>
            <a:r>
              <a:rPr lang="en-GB" sz="4000" b="1" dirty="0">
                <a:solidFill>
                  <a:srgbClr val="548999"/>
                </a:solidFill>
                <a:latin typeface="Arial" panose="020B0604020202020204" pitchFamily="34" charset="0"/>
                <a:cs typeface="Arial" panose="020B0604020202020204" pitchFamily="34" charset="0"/>
              </a:rPr>
              <a:t>The FCA Warning</a:t>
            </a:r>
            <a:endParaRPr lang="en-US" sz="4000" b="1" dirty="0">
              <a:solidFill>
                <a:srgbClr val="548999"/>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D7587AC-AC3B-4CDA-B81B-FBD87F1276FC}"/>
              </a:ext>
            </a:extLst>
          </p:cNvPr>
          <p:cNvSpPr txBox="1"/>
          <p:nvPr/>
        </p:nvSpPr>
        <p:spPr>
          <a:xfrm>
            <a:off x="569645" y="1665430"/>
            <a:ext cx="10165030" cy="5201424"/>
          </a:xfrm>
          <a:prstGeom prst="rect">
            <a:avLst/>
          </a:prstGeom>
          <a:noFill/>
        </p:spPr>
        <p:txBody>
          <a:bodyPr wrap="square" rtlCol="0">
            <a:spAutoFit/>
          </a:bodyPr>
          <a:lstStyle/>
          <a:p>
            <a:pPr algn="just"/>
            <a:endParaRPr lang="en-GB" sz="1200" dirty="0">
              <a:latin typeface="Arial" panose="020B0604020202020204" pitchFamily="34" charset="0"/>
              <a:cs typeface="Arial" panose="020B0604020202020204" pitchFamily="34" charset="0"/>
            </a:endParaRPr>
          </a:p>
          <a:p>
            <a:pPr algn="just"/>
            <a:r>
              <a:rPr lang="en-GB" sz="1400" b="1" dirty="0">
                <a:solidFill>
                  <a:srgbClr val="1C3B56"/>
                </a:solidFill>
                <a:latin typeface="Arial" panose="020B0604020202020204" pitchFamily="34" charset="0"/>
                <a:cs typeface="Arial" panose="020B0604020202020204" pitchFamily="34" charset="0"/>
              </a:rPr>
              <a:t>The Warning to Regulated Firms</a:t>
            </a:r>
          </a:p>
          <a:p>
            <a:pPr algn="just"/>
            <a:endParaRPr lang="en-GB" sz="1200" b="1" dirty="0">
              <a:latin typeface="Arial" panose="020B0604020202020204" pitchFamily="34" charset="0"/>
              <a:cs typeface="Arial" panose="020B0604020202020204" pitchFamily="34" charset="0"/>
            </a:endParaRPr>
          </a:p>
          <a:p>
            <a:pPr algn="just"/>
            <a:r>
              <a:rPr lang="en-GB" sz="1200" dirty="0">
                <a:latin typeface="Arial" panose="020B0604020202020204" pitchFamily="34" charset="0"/>
                <a:cs typeface="Arial" panose="020B0604020202020204" pitchFamily="34" charset="0"/>
              </a:rPr>
              <a:t>On 19 March 2020, the FCA issued a warning to regulated firms:</a:t>
            </a:r>
          </a:p>
          <a:p>
            <a:pPr algn="just"/>
            <a:r>
              <a:rPr lang="en-GB" sz="1200" dirty="0">
                <a:latin typeface="Arial" panose="020B0604020202020204" pitchFamily="34" charset="0"/>
                <a:cs typeface="Arial" panose="020B0604020202020204" pitchFamily="34" charset="0"/>
              </a:rPr>
              <a:t> </a:t>
            </a:r>
          </a:p>
          <a:p>
            <a:pPr algn="just" fontAlgn="auto"/>
            <a:r>
              <a:rPr lang="en-GB" sz="1200" dirty="0">
                <a:latin typeface="Arial" panose="020B0604020202020204" pitchFamily="34" charset="0"/>
                <a:cs typeface="Arial" panose="020B0604020202020204" pitchFamily="34" charset="0"/>
              </a:rPr>
              <a:t>“</a:t>
            </a:r>
            <a:r>
              <a:rPr lang="en-GB" sz="1200" i="1" dirty="0">
                <a:latin typeface="Arial" panose="020B0604020202020204" pitchFamily="34" charset="0"/>
                <a:cs typeface="Arial" panose="020B0604020202020204" pitchFamily="34" charset="0"/>
              </a:rPr>
              <a:t>We expect firms to </a:t>
            </a:r>
            <a:r>
              <a:rPr lang="en-GB" sz="1200" i="1" u="sng" dirty="0">
                <a:latin typeface="Arial" panose="020B0604020202020204" pitchFamily="34" charset="0"/>
                <a:cs typeface="Arial" panose="020B0604020202020204" pitchFamily="34" charset="0"/>
              </a:rPr>
              <a:t>consider very carefully the needs of their customers and show flexibility </a:t>
            </a:r>
            <a:r>
              <a:rPr lang="en-GB" sz="1200" i="1" dirty="0">
                <a:latin typeface="Arial" panose="020B0604020202020204" pitchFamily="34" charset="0"/>
                <a:cs typeface="Arial" panose="020B0604020202020204" pitchFamily="34" charset="0"/>
              </a:rPr>
              <a:t>in their treatment of them. We are likely to see customers’ behaviours change because of the pandemic. For example, this could mean that customers may need to work from home or commute by car. We would not expect to see their ability to claim impacted by circumstances over which they have little control.</a:t>
            </a:r>
            <a:endParaRPr lang="en-GB" sz="1200" dirty="0">
              <a:latin typeface="Arial" panose="020B0604020202020204" pitchFamily="34" charset="0"/>
              <a:cs typeface="Arial" panose="020B0604020202020204" pitchFamily="34" charset="0"/>
            </a:endParaRPr>
          </a:p>
          <a:p>
            <a:pPr algn="just" fontAlgn="auto"/>
            <a:endParaRPr lang="en-GB" sz="1200" i="1" dirty="0">
              <a:latin typeface="Arial" panose="020B0604020202020204" pitchFamily="34" charset="0"/>
              <a:cs typeface="Arial" panose="020B0604020202020204" pitchFamily="34" charset="0"/>
            </a:endParaRPr>
          </a:p>
          <a:p>
            <a:pPr algn="just" fontAlgn="auto"/>
            <a:r>
              <a:rPr lang="en-GB" sz="1200" i="1" u="sng" dirty="0">
                <a:latin typeface="Arial" panose="020B0604020202020204" pitchFamily="34" charset="0"/>
                <a:cs typeface="Arial" panose="020B0604020202020204" pitchFamily="34" charset="0"/>
              </a:rPr>
              <a:t>We expect firms to clearly communicate any policy exclusions that may impact the cover and use of individual policies</a:t>
            </a:r>
            <a:r>
              <a:rPr lang="en-GB" sz="1200" i="1" dirty="0">
                <a:latin typeface="Arial" panose="020B0604020202020204" pitchFamily="34" charset="0"/>
                <a:cs typeface="Arial" panose="020B0604020202020204" pitchFamily="34" charset="0"/>
              </a:rPr>
              <a:t>. This applies both to new sales or changes to existing policies (either mid-term or at renewal) – they must clearly meet consumers’ demands and needs.</a:t>
            </a:r>
            <a:r>
              <a:rPr lang="en-GB" sz="1200" dirty="0">
                <a:latin typeface="Arial" panose="020B0604020202020204" pitchFamily="34" charset="0"/>
                <a:cs typeface="Arial" panose="020B0604020202020204" pitchFamily="34" charset="0"/>
              </a:rPr>
              <a:t>”</a:t>
            </a:r>
          </a:p>
          <a:p>
            <a:pPr algn="just" fontAlgn="auto"/>
            <a:endParaRPr lang="en-GB" sz="1200" dirty="0">
              <a:latin typeface="Arial" panose="020B0604020202020204" pitchFamily="34" charset="0"/>
              <a:cs typeface="Arial" panose="020B0604020202020204" pitchFamily="34" charset="0"/>
            </a:endParaRPr>
          </a:p>
          <a:p>
            <a:pPr algn="just" fontAlgn="auto"/>
            <a:r>
              <a:rPr lang="en-GB" sz="1200" dirty="0">
                <a:latin typeface="Arial" panose="020B0604020202020204" pitchFamily="34" charset="0"/>
                <a:cs typeface="Arial" panose="020B0604020202020204" pitchFamily="34" charset="0"/>
              </a:rPr>
              <a:t>Guidance has been given in relation to various insurances including business interruption, travel, motor, home and private medical. </a:t>
            </a:r>
          </a:p>
          <a:p>
            <a:pPr algn="just" fontAlgn="auto"/>
            <a:endParaRPr lang="en-GB" sz="1200" dirty="0">
              <a:latin typeface="Arial" panose="020B0604020202020204" pitchFamily="34" charset="0"/>
              <a:cs typeface="Arial" panose="020B0604020202020204" pitchFamily="34" charset="0"/>
            </a:endParaRPr>
          </a:p>
          <a:p>
            <a:pPr algn="just" fontAlgn="auto"/>
            <a:r>
              <a:rPr lang="en-GB" sz="1400" b="1" dirty="0">
                <a:solidFill>
                  <a:srgbClr val="1C3B56"/>
                </a:solidFill>
                <a:latin typeface="Arial" panose="020B0604020202020204" pitchFamily="34" charset="0"/>
                <a:cs typeface="Arial" panose="020B0604020202020204" pitchFamily="34" charset="0"/>
              </a:rPr>
              <a:t>A Specific Warning to Brokers</a:t>
            </a:r>
          </a:p>
          <a:p>
            <a:pPr algn="just" fontAlgn="auto"/>
            <a:endParaRPr lang="en-GB" sz="1200" b="1"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Specifically in relation to brokers the FCA stated that:</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t>
            </a:r>
            <a:r>
              <a:rPr lang="en-GB" sz="1200" i="1" dirty="0">
                <a:latin typeface="Arial" panose="020B0604020202020204" pitchFamily="34" charset="0"/>
                <a:cs typeface="Arial" panose="020B0604020202020204" pitchFamily="34" charset="0"/>
              </a:rPr>
              <a:t>In these uncertain times, brokers have a key role to play to help consumers understand the market, the impact of coronavirus, and search the market for products that meet their demands and needs.</a:t>
            </a:r>
            <a:endParaRPr lang="en-GB" sz="1200" dirty="0">
              <a:latin typeface="Arial" panose="020B0604020202020204" pitchFamily="34" charset="0"/>
              <a:cs typeface="Arial" panose="020B0604020202020204" pitchFamily="34" charset="0"/>
            </a:endParaRPr>
          </a:p>
          <a:p>
            <a:endParaRPr lang="en-GB" sz="1200" i="1" dirty="0">
              <a:latin typeface="Arial" panose="020B0604020202020204" pitchFamily="34" charset="0"/>
              <a:cs typeface="Arial" panose="020B0604020202020204" pitchFamily="34" charset="0"/>
            </a:endParaRPr>
          </a:p>
          <a:p>
            <a:r>
              <a:rPr lang="en-GB" sz="1200" i="1" dirty="0">
                <a:latin typeface="Arial" panose="020B0604020202020204" pitchFamily="34" charset="0"/>
                <a:cs typeface="Arial" panose="020B0604020202020204" pitchFamily="34" charset="0"/>
              </a:rPr>
              <a:t>We encourage brokers to keep abreast of market developments so they can suitably advise their customers.</a:t>
            </a:r>
            <a:r>
              <a:rPr lang="en-GB" sz="1200" dirty="0">
                <a:latin typeface="Arial" panose="020B0604020202020204" pitchFamily="34" charset="0"/>
                <a:cs typeface="Arial" panose="020B0604020202020204" pitchFamily="34" charset="0"/>
              </a:rPr>
              <a:t>”</a:t>
            </a:r>
          </a:p>
          <a:p>
            <a:pPr algn="just" fontAlgn="auto"/>
            <a:endParaRPr lang="en-GB" sz="1200" dirty="0">
              <a:latin typeface="Arial" panose="020B0604020202020204" pitchFamily="34" charset="0"/>
              <a:cs typeface="Arial" panose="020B0604020202020204" pitchFamily="34" charset="0"/>
            </a:endParaRPr>
          </a:p>
          <a:p>
            <a:endParaRPr lang="en-GB" sz="1200" dirty="0">
              <a:solidFill>
                <a:schemeClr val="bg1"/>
              </a:solidFill>
              <a:latin typeface="Arial" panose="020B0604020202020204" pitchFamily="34" charset="0"/>
              <a:cs typeface="Arial" panose="020B0604020202020204" pitchFamily="34" charset="0"/>
            </a:endParaRPr>
          </a:p>
          <a:p>
            <a:endParaRPr lang="en-GB" sz="1200" dirty="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p:txBody>
      </p:sp>
      <p:sp>
        <p:nvSpPr>
          <p:cNvPr id="9" name="Snip Single Corner of Rectangle 14">
            <a:extLst>
              <a:ext uri="{FF2B5EF4-FFF2-40B4-BE49-F238E27FC236}">
                <a16:creationId xmlns:a16="http://schemas.microsoft.com/office/drawing/2014/main" id="{557ACCE4-ADCE-4F42-A99E-EAF96EC8732A}"/>
              </a:ext>
            </a:extLst>
          </p:cNvPr>
          <p:cNvSpPr/>
          <p:nvPr/>
        </p:nvSpPr>
        <p:spPr>
          <a:xfrm rot="16200000">
            <a:off x="6124061" y="-5563268"/>
            <a:ext cx="530422" cy="11639252"/>
          </a:xfrm>
          <a:custGeom>
            <a:avLst/>
            <a:gdLst>
              <a:gd name="connsiteX0" fmla="*/ 0 w 6348249"/>
              <a:gd name="connsiteY0" fmla="*/ 0 h 5669237"/>
              <a:gd name="connsiteX1" fmla="*/ 5403357 w 6348249"/>
              <a:gd name="connsiteY1" fmla="*/ 0 h 5669237"/>
              <a:gd name="connsiteX2" fmla="*/ 6348249 w 6348249"/>
              <a:gd name="connsiteY2" fmla="*/ 944892 h 5669237"/>
              <a:gd name="connsiteX3" fmla="*/ 6348249 w 6348249"/>
              <a:gd name="connsiteY3" fmla="*/ 5669237 h 5669237"/>
              <a:gd name="connsiteX4" fmla="*/ 0 w 6348249"/>
              <a:gd name="connsiteY4" fmla="*/ 5669237 h 5669237"/>
              <a:gd name="connsiteX5" fmla="*/ 0 w 6348249"/>
              <a:gd name="connsiteY5" fmla="*/ 0 h 5669237"/>
              <a:gd name="connsiteX0" fmla="*/ 534988 w 6883237"/>
              <a:gd name="connsiteY0" fmla="*/ 1755227 h 7424464"/>
              <a:gd name="connsiteX1" fmla="*/ 0 w 6883237"/>
              <a:gd name="connsiteY1" fmla="*/ 0 h 7424464"/>
              <a:gd name="connsiteX2" fmla="*/ 6883237 w 6883237"/>
              <a:gd name="connsiteY2" fmla="*/ 2700119 h 7424464"/>
              <a:gd name="connsiteX3" fmla="*/ 6883237 w 6883237"/>
              <a:gd name="connsiteY3" fmla="*/ 7424464 h 7424464"/>
              <a:gd name="connsiteX4" fmla="*/ 534988 w 6883237"/>
              <a:gd name="connsiteY4" fmla="*/ 7424464 h 7424464"/>
              <a:gd name="connsiteX5" fmla="*/ 534988 w 6883237"/>
              <a:gd name="connsiteY5" fmla="*/ 1755227 h 7424464"/>
              <a:gd name="connsiteX0" fmla="*/ 534988 w 7324673"/>
              <a:gd name="connsiteY0" fmla="*/ 1755227 h 7424464"/>
              <a:gd name="connsiteX1" fmla="*/ 0 w 7324673"/>
              <a:gd name="connsiteY1" fmla="*/ 0 h 7424464"/>
              <a:gd name="connsiteX2" fmla="*/ 7324673 w 7324673"/>
              <a:gd name="connsiteY2" fmla="*/ 2510933 h 7424464"/>
              <a:gd name="connsiteX3" fmla="*/ 6883237 w 7324673"/>
              <a:gd name="connsiteY3" fmla="*/ 7424464 h 7424464"/>
              <a:gd name="connsiteX4" fmla="*/ 534988 w 7324673"/>
              <a:gd name="connsiteY4" fmla="*/ 7424464 h 7424464"/>
              <a:gd name="connsiteX5" fmla="*/ 534988 w 7324673"/>
              <a:gd name="connsiteY5" fmla="*/ 1755227 h 7424464"/>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534988 w 7324673"/>
              <a:gd name="connsiteY4" fmla="*/ 7424464 h 11019002"/>
              <a:gd name="connsiteX5" fmla="*/ 534988 w 7324673"/>
              <a:gd name="connsiteY5" fmla="*/ 1755227 h 11019002"/>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5" fmla="*/ 534988 w 7324673"/>
              <a:gd name="connsiteY5" fmla="*/ 1755227 h 11019002"/>
              <a:gd name="connsiteX0" fmla="*/ 83043 w 7324673"/>
              <a:gd name="connsiteY0" fmla="*/ 10997981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0" fmla="*/ 0 w 7325713"/>
              <a:gd name="connsiteY0" fmla="*/ 10997981 h 11019002"/>
              <a:gd name="connsiteX1" fmla="*/ 1040 w 7325713"/>
              <a:gd name="connsiteY1" fmla="*/ 0 h 11019002"/>
              <a:gd name="connsiteX2" fmla="*/ 7325713 w 7325713"/>
              <a:gd name="connsiteY2" fmla="*/ 2510933 h 11019002"/>
              <a:gd name="connsiteX3" fmla="*/ 7136525 w 7325713"/>
              <a:gd name="connsiteY3" fmla="*/ 11019002 h 11019002"/>
              <a:gd name="connsiteX4" fmla="*/ 0 w 7325713"/>
              <a:gd name="connsiteY4" fmla="*/ 10997981 h 11019002"/>
              <a:gd name="connsiteX0" fmla="*/ 0 w 7327027"/>
              <a:gd name="connsiteY0" fmla="*/ 10997981 h 11019005"/>
              <a:gd name="connsiteX1" fmla="*/ 1040 w 7327027"/>
              <a:gd name="connsiteY1" fmla="*/ 0 h 11019005"/>
              <a:gd name="connsiteX2" fmla="*/ 7325713 w 7327027"/>
              <a:gd name="connsiteY2" fmla="*/ 2510933 h 11019005"/>
              <a:gd name="connsiteX3" fmla="*/ 7327027 w 7327027"/>
              <a:gd name="connsiteY3" fmla="*/ 11019005 h 11019005"/>
              <a:gd name="connsiteX4" fmla="*/ 0 w 7327027"/>
              <a:gd name="connsiteY4" fmla="*/ 10997981 h 11019005"/>
              <a:gd name="connsiteX0" fmla="*/ 0 w 7325713"/>
              <a:gd name="connsiteY0" fmla="*/ 10997981 h 10997981"/>
              <a:gd name="connsiteX1" fmla="*/ 1040 w 7325713"/>
              <a:gd name="connsiteY1" fmla="*/ 0 h 10997981"/>
              <a:gd name="connsiteX2" fmla="*/ 7325713 w 7325713"/>
              <a:gd name="connsiteY2" fmla="*/ 2510933 h 10997981"/>
              <a:gd name="connsiteX3" fmla="*/ 7250827 w 7325713"/>
              <a:gd name="connsiteY3" fmla="*/ 9406105 h 10997981"/>
              <a:gd name="connsiteX4" fmla="*/ 0 w 7325713"/>
              <a:gd name="connsiteY4" fmla="*/ 10997981 h 10997981"/>
              <a:gd name="connsiteX0" fmla="*/ 0 w 7327027"/>
              <a:gd name="connsiteY0" fmla="*/ 10997981 h 10997981"/>
              <a:gd name="connsiteX1" fmla="*/ 1040 w 7327027"/>
              <a:gd name="connsiteY1" fmla="*/ 0 h 10997981"/>
              <a:gd name="connsiteX2" fmla="*/ 7325713 w 7327027"/>
              <a:gd name="connsiteY2" fmla="*/ 2510933 h 10997981"/>
              <a:gd name="connsiteX3" fmla="*/ 7327027 w 7327027"/>
              <a:gd name="connsiteY3" fmla="*/ 9825205 h 10997981"/>
              <a:gd name="connsiteX4" fmla="*/ 0 w 7327027"/>
              <a:gd name="connsiteY4" fmla="*/ 10997981 h 10997981"/>
              <a:gd name="connsiteX0" fmla="*/ 100561 w 7325988"/>
              <a:gd name="connsiteY0" fmla="*/ 9524781 h 9825205"/>
              <a:gd name="connsiteX1" fmla="*/ 1 w 7325988"/>
              <a:gd name="connsiteY1" fmla="*/ 0 h 9825205"/>
              <a:gd name="connsiteX2" fmla="*/ 7324674 w 7325988"/>
              <a:gd name="connsiteY2" fmla="*/ 2510933 h 9825205"/>
              <a:gd name="connsiteX3" fmla="*/ 7325988 w 7325988"/>
              <a:gd name="connsiteY3" fmla="*/ 9825205 h 9825205"/>
              <a:gd name="connsiteX4" fmla="*/ 100561 w 7325988"/>
              <a:gd name="connsiteY4" fmla="*/ 9524781 h 9825205"/>
              <a:gd name="connsiteX0" fmla="*/ 0 w 7327027"/>
              <a:gd name="connsiteY0" fmla="*/ 9829581 h 9829581"/>
              <a:gd name="connsiteX1" fmla="*/ 1040 w 7327027"/>
              <a:gd name="connsiteY1" fmla="*/ 0 h 9829581"/>
              <a:gd name="connsiteX2" fmla="*/ 7325713 w 7327027"/>
              <a:gd name="connsiteY2" fmla="*/ 2510933 h 9829581"/>
              <a:gd name="connsiteX3" fmla="*/ 7327027 w 7327027"/>
              <a:gd name="connsiteY3" fmla="*/ 9825205 h 9829581"/>
              <a:gd name="connsiteX4" fmla="*/ 0 w 7327027"/>
              <a:gd name="connsiteY4" fmla="*/ 9829581 h 9829581"/>
              <a:gd name="connsiteX0" fmla="*/ 0 w 7327027"/>
              <a:gd name="connsiteY0" fmla="*/ 9829581 h 9829581"/>
              <a:gd name="connsiteX1" fmla="*/ 1040 w 7327027"/>
              <a:gd name="connsiteY1" fmla="*/ 0 h 9829581"/>
              <a:gd name="connsiteX2" fmla="*/ 812799 w 7327027"/>
              <a:gd name="connsiteY2" fmla="*/ 275733 h 9829581"/>
              <a:gd name="connsiteX3" fmla="*/ 7327027 w 7327027"/>
              <a:gd name="connsiteY3" fmla="*/ 9825205 h 9829581"/>
              <a:gd name="connsiteX4" fmla="*/ 0 w 7327027"/>
              <a:gd name="connsiteY4" fmla="*/ 9829581 h 9829581"/>
              <a:gd name="connsiteX0" fmla="*/ 0 w 812799"/>
              <a:gd name="connsiteY0" fmla="*/ 9829581 h 11603208"/>
              <a:gd name="connsiteX1" fmla="*/ 1040 w 812799"/>
              <a:gd name="connsiteY1" fmla="*/ 0 h 11603208"/>
              <a:gd name="connsiteX2" fmla="*/ 812799 w 812799"/>
              <a:gd name="connsiteY2" fmla="*/ 275733 h 11603208"/>
              <a:gd name="connsiteX3" fmla="*/ 773408 w 812799"/>
              <a:gd name="connsiteY3" fmla="*/ 11603208 h 11603208"/>
              <a:gd name="connsiteX4" fmla="*/ 0 w 812799"/>
              <a:gd name="connsiteY4" fmla="*/ 9829581 h 11603208"/>
              <a:gd name="connsiteX0" fmla="*/ 0 w 812798"/>
              <a:gd name="connsiteY0" fmla="*/ 11607584 h 11607584"/>
              <a:gd name="connsiteX1" fmla="*/ 1039 w 812798"/>
              <a:gd name="connsiteY1" fmla="*/ 0 h 11607584"/>
              <a:gd name="connsiteX2" fmla="*/ 812798 w 812798"/>
              <a:gd name="connsiteY2" fmla="*/ 275733 h 11607584"/>
              <a:gd name="connsiteX3" fmla="*/ 773407 w 812798"/>
              <a:gd name="connsiteY3" fmla="*/ 11603208 h 11607584"/>
              <a:gd name="connsiteX4" fmla="*/ 0 w 812798"/>
              <a:gd name="connsiteY4" fmla="*/ 11607584 h 11607584"/>
              <a:gd name="connsiteX0" fmla="*/ 0 w 841250"/>
              <a:gd name="connsiteY0" fmla="*/ 11607584 h 11615908"/>
              <a:gd name="connsiteX1" fmla="*/ 1039 w 841250"/>
              <a:gd name="connsiteY1" fmla="*/ 0 h 11615908"/>
              <a:gd name="connsiteX2" fmla="*/ 812798 w 841250"/>
              <a:gd name="connsiteY2" fmla="*/ 275733 h 11615908"/>
              <a:gd name="connsiteX3" fmla="*/ 841250 w 841250"/>
              <a:gd name="connsiteY3" fmla="*/ 11615908 h 11615908"/>
              <a:gd name="connsiteX4" fmla="*/ 0 w 841250"/>
              <a:gd name="connsiteY4" fmla="*/ 11607584 h 11615908"/>
              <a:gd name="connsiteX0" fmla="*/ 0 w 812798"/>
              <a:gd name="connsiteY0" fmla="*/ 11607584 h 11615911"/>
              <a:gd name="connsiteX1" fmla="*/ 1039 w 812798"/>
              <a:gd name="connsiteY1" fmla="*/ 0 h 11615911"/>
              <a:gd name="connsiteX2" fmla="*/ 812798 w 812798"/>
              <a:gd name="connsiteY2" fmla="*/ 275733 h 11615911"/>
              <a:gd name="connsiteX3" fmla="*/ 773408 w 812798"/>
              <a:gd name="connsiteY3" fmla="*/ 11615911 h 11615911"/>
              <a:gd name="connsiteX4" fmla="*/ 0 w 812798"/>
              <a:gd name="connsiteY4" fmla="*/ 11607584 h 11615911"/>
              <a:gd name="connsiteX0" fmla="*/ 0 w 814115"/>
              <a:gd name="connsiteY0" fmla="*/ 11607584 h 11628614"/>
              <a:gd name="connsiteX1" fmla="*/ 1039 w 814115"/>
              <a:gd name="connsiteY1" fmla="*/ 0 h 11628614"/>
              <a:gd name="connsiteX2" fmla="*/ 812798 w 814115"/>
              <a:gd name="connsiteY2" fmla="*/ 275733 h 11628614"/>
              <a:gd name="connsiteX3" fmla="*/ 814115 w 814115"/>
              <a:gd name="connsiteY3" fmla="*/ 11628614 h 11628614"/>
              <a:gd name="connsiteX4" fmla="*/ 0 w 814115"/>
              <a:gd name="connsiteY4" fmla="*/ 11607584 h 11628614"/>
              <a:gd name="connsiteX0" fmla="*/ 0 w 814114"/>
              <a:gd name="connsiteY0" fmla="*/ 11632987 h 11632987"/>
              <a:gd name="connsiteX1" fmla="*/ 1038 w 814114"/>
              <a:gd name="connsiteY1" fmla="*/ 0 h 11632987"/>
              <a:gd name="connsiteX2" fmla="*/ 812797 w 814114"/>
              <a:gd name="connsiteY2" fmla="*/ 275733 h 11632987"/>
              <a:gd name="connsiteX3" fmla="*/ 814114 w 814114"/>
              <a:gd name="connsiteY3" fmla="*/ 11628614 h 11632987"/>
              <a:gd name="connsiteX4" fmla="*/ 0 w 814114"/>
              <a:gd name="connsiteY4" fmla="*/ 11632987 h 11632987"/>
              <a:gd name="connsiteX0" fmla="*/ 0 w 814114"/>
              <a:gd name="connsiteY0" fmla="*/ 11632987 h 11632987"/>
              <a:gd name="connsiteX1" fmla="*/ 1038 w 814114"/>
              <a:gd name="connsiteY1" fmla="*/ 0 h 11632987"/>
              <a:gd name="connsiteX2" fmla="*/ 566698 w 814114"/>
              <a:gd name="connsiteY2" fmla="*/ 233850 h 11632987"/>
              <a:gd name="connsiteX3" fmla="*/ 814114 w 814114"/>
              <a:gd name="connsiteY3" fmla="*/ 11628614 h 11632987"/>
              <a:gd name="connsiteX4" fmla="*/ 0 w 814114"/>
              <a:gd name="connsiteY4" fmla="*/ 11632987 h 11632987"/>
              <a:gd name="connsiteX0" fmla="*/ 0 w 609639"/>
              <a:gd name="connsiteY0" fmla="*/ 11632987 h 11639249"/>
              <a:gd name="connsiteX1" fmla="*/ 1038 w 609639"/>
              <a:gd name="connsiteY1" fmla="*/ 0 h 11639249"/>
              <a:gd name="connsiteX2" fmla="*/ 566698 w 609639"/>
              <a:gd name="connsiteY2" fmla="*/ 233850 h 11639249"/>
              <a:gd name="connsiteX3" fmla="*/ 609639 w 609639"/>
              <a:gd name="connsiteY3" fmla="*/ 11639249 h 11639249"/>
              <a:gd name="connsiteX4" fmla="*/ 0 w 609639"/>
              <a:gd name="connsiteY4" fmla="*/ 11632987 h 11639249"/>
              <a:gd name="connsiteX0" fmla="*/ 0 w 566698"/>
              <a:gd name="connsiteY0" fmla="*/ 11632987 h 11639252"/>
              <a:gd name="connsiteX1" fmla="*/ 1038 w 566698"/>
              <a:gd name="connsiteY1" fmla="*/ 0 h 11639252"/>
              <a:gd name="connsiteX2" fmla="*/ 566698 w 566698"/>
              <a:gd name="connsiteY2" fmla="*/ 233850 h 11639252"/>
              <a:gd name="connsiteX3" fmla="*/ 507402 w 566698"/>
              <a:gd name="connsiteY3" fmla="*/ 11639252 h 11639252"/>
              <a:gd name="connsiteX4" fmla="*/ 0 w 566698"/>
              <a:gd name="connsiteY4" fmla="*/ 11632987 h 11639252"/>
              <a:gd name="connsiteX0" fmla="*/ 0 w 566698"/>
              <a:gd name="connsiteY0" fmla="*/ 11632987 h 11639252"/>
              <a:gd name="connsiteX1" fmla="*/ 1038 w 566698"/>
              <a:gd name="connsiteY1" fmla="*/ 0 h 11639252"/>
              <a:gd name="connsiteX2" fmla="*/ 566698 w 566698"/>
              <a:gd name="connsiteY2" fmla="*/ 233850 h 11639252"/>
              <a:gd name="connsiteX3" fmla="*/ 564201 w 566698"/>
              <a:gd name="connsiteY3" fmla="*/ 11639252 h 11639252"/>
              <a:gd name="connsiteX4" fmla="*/ 0 w 566698"/>
              <a:gd name="connsiteY4" fmla="*/ 11632987 h 1163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698" h="11639252">
                <a:moveTo>
                  <a:pt x="0" y="11632987"/>
                </a:moveTo>
                <a:cubicBezTo>
                  <a:pt x="347" y="7966993"/>
                  <a:pt x="691" y="3665994"/>
                  <a:pt x="1038" y="0"/>
                </a:cubicBezTo>
                <a:lnTo>
                  <a:pt x="566698" y="233850"/>
                </a:lnTo>
                <a:cubicBezTo>
                  <a:pt x="565866" y="4035651"/>
                  <a:pt x="565033" y="7837451"/>
                  <a:pt x="564201" y="11639252"/>
                </a:cubicBezTo>
                <a:lnTo>
                  <a:pt x="0" y="11632987"/>
                </a:lnTo>
                <a:close/>
              </a:path>
            </a:pathLst>
          </a:custGeom>
          <a:solidFill>
            <a:srgbClr val="1C3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403C12C-A360-43DD-84BB-06B25657805C}"/>
              </a:ext>
            </a:extLst>
          </p:cNvPr>
          <p:cNvSpPr txBox="1"/>
          <p:nvPr/>
        </p:nvSpPr>
        <p:spPr>
          <a:xfrm>
            <a:off x="852926" y="92398"/>
            <a:ext cx="10780061" cy="292388"/>
          </a:xfrm>
          <a:prstGeom prst="rect">
            <a:avLst/>
          </a:prstGeom>
          <a:noFill/>
        </p:spPr>
        <p:txBody>
          <a:bodyPr wrap="square" rtlCol="0">
            <a:spAutoFit/>
          </a:bodyPr>
          <a:lstStyle/>
          <a:p>
            <a:r>
              <a:rPr lang="en-GB" sz="1300" b="1" dirty="0">
                <a:solidFill>
                  <a:schemeClr val="bg1"/>
                </a:solidFill>
                <a:latin typeface="Arial" panose="020B0604020202020204" pitchFamily="34" charset="0"/>
                <a:cs typeface="Arial" panose="020B0604020202020204" pitchFamily="34" charset="0"/>
              </a:rPr>
              <a:t>Brokers’ Exposure to Professional Negligence Claims arising from the Coronavirus Pandemic – How to Support your Broker Network.</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76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500"/>
                                        <p:tgtEl>
                                          <p:spTgt spid="5"/>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P spid="8" grpId="0"/>
      <p:bldP spid="9"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56CDD3-9AEE-3C4B-9D75-10DF72331694}"/>
              </a:ext>
            </a:extLst>
          </p:cNvPr>
          <p:cNvSpPr/>
          <p:nvPr/>
        </p:nvSpPr>
        <p:spPr>
          <a:xfrm>
            <a:off x="0" y="1193517"/>
            <a:ext cx="12192000" cy="5009050"/>
          </a:xfrm>
          <a:prstGeom prst="rect">
            <a:avLst/>
          </a:prstGeom>
          <a:solidFill>
            <a:srgbClr val="B6B39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711200" indent="-1714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711200" indent="-1714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711200" indent="-1714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711200" indent="-1714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711200" indent="-1714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u="sng"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2400" b="1" dirty="0">
              <a:solidFill>
                <a:srgbClr val="548999"/>
              </a:solidFill>
              <a:latin typeface="Arial" panose="020B0604020202020204" pitchFamily="34" charset="0"/>
              <a:cs typeface="Arial" panose="020B0604020202020204" pitchFamily="34" charset="0"/>
            </a:endParaRPr>
          </a:p>
          <a:p>
            <a:pPr marL="539750">
              <a:tabLst>
                <a:tab pos="627063" algn="l"/>
              </a:tabLst>
            </a:pPr>
            <a:endParaRPr lang="en-GB" b="1" dirty="0">
              <a:solidFill>
                <a:srgbClr val="548999"/>
              </a:solidFill>
              <a:latin typeface="Arial" panose="020B0604020202020204" pitchFamily="34" charset="0"/>
              <a:cs typeface="Arial" panose="020B0604020202020204" pitchFamily="34" charset="0"/>
            </a:endParaRPr>
          </a:p>
          <a:p>
            <a:pPr marL="539750">
              <a:tabLst>
                <a:tab pos="627063" algn="l"/>
              </a:tabLst>
            </a:pPr>
            <a:endParaRPr lang="en-GB" b="1" dirty="0">
              <a:solidFill>
                <a:srgbClr val="548999"/>
              </a:solidFill>
              <a:latin typeface="Arial" panose="020B0604020202020204" pitchFamily="34" charset="0"/>
              <a:cs typeface="Arial" panose="020B0604020202020204" pitchFamily="34" charset="0"/>
            </a:endParaRPr>
          </a:p>
          <a:p>
            <a:pPr marL="539750">
              <a:tabLst>
                <a:tab pos="627063" algn="l"/>
              </a:tabLst>
            </a:pPr>
            <a:r>
              <a:rPr lang="en-GB" b="1" dirty="0">
                <a:solidFill>
                  <a:srgbClr val="548999"/>
                </a:solidFill>
                <a:latin typeface="Arial" panose="020B0604020202020204" pitchFamily="34" charset="0"/>
                <a:cs typeface="Arial" panose="020B0604020202020204" pitchFamily="34" charset="0"/>
              </a:rPr>
              <a:t>The Areas for Disputes Between Policyholders and Insurers</a:t>
            </a:r>
          </a:p>
          <a:p>
            <a:pPr marL="539750">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825500" indent="-285750">
              <a:buFont typeface="Arial" panose="020B0604020202020204" pitchFamily="34" charset="0"/>
              <a:buChar char="•"/>
              <a:tabLst>
                <a:tab pos="627063" algn="l"/>
              </a:tabLst>
            </a:pPr>
            <a:r>
              <a:rPr lang="en-GB" sz="1200" dirty="0">
                <a:solidFill>
                  <a:srgbClr val="1C3B56"/>
                </a:solidFill>
                <a:latin typeface="Arial" panose="020B0604020202020204" pitchFamily="34" charset="0"/>
                <a:cs typeface="Arial" panose="020B0604020202020204" pitchFamily="34" charset="0"/>
              </a:rPr>
              <a:t>Probably one of the best illustrations of the tension is in respect of policyholder and insurers’ positions in relation to the “</a:t>
            </a:r>
            <a:r>
              <a:rPr lang="en-GB" sz="1200" i="1" dirty="0">
                <a:solidFill>
                  <a:srgbClr val="1C3B56"/>
                </a:solidFill>
                <a:latin typeface="Arial" panose="020B0604020202020204" pitchFamily="34" charset="0"/>
                <a:cs typeface="Arial" panose="020B0604020202020204" pitchFamily="34" charset="0"/>
              </a:rPr>
              <a:t>Notifiable Disease</a:t>
            </a:r>
            <a:r>
              <a:rPr lang="en-GB" sz="1200" dirty="0">
                <a:solidFill>
                  <a:srgbClr val="1C3B56"/>
                </a:solidFill>
                <a:latin typeface="Arial" panose="020B0604020202020204" pitchFamily="34" charset="0"/>
                <a:cs typeface="Arial" panose="020B0604020202020204" pitchFamily="34" charset="0"/>
              </a:rPr>
              <a:t>” add-ons to business interruption policies.   </a:t>
            </a:r>
          </a:p>
          <a:p>
            <a:pPr marL="539750">
              <a:tabLst>
                <a:tab pos="627063" algn="l"/>
              </a:tabLst>
            </a:pPr>
            <a:endParaRPr lang="en-GB" sz="1200" dirty="0">
              <a:solidFill>
                <a:srgbClr val="1C3B56"/>
              </a:solidFill>
              <a:latin typeface="Arial" panose="020B0604020202020204" pitchFamily="34" charset="0"/>
              <a:cs typeface="Arial" panose="020B0604020202020204" pitchFamily="34" charset="0"/>
            </a:endParaRPr>
          </a:p>
          <a:p>
            <a:pPr marL="539750">
              <a:tabLst>
                <a:tab pos="627063" algn="l"/>
              </a:tabLst>
            </a:pPr>
            <a:r>
              <a:rPr lang="en-GB" sz="1200" b="1" dirty="0">
                <a:solidFill>
                  <a:srgbClr val="548999"/>
                </a:solidFill>
                <a:latin typeface="Arial" panose="020B0604020202020204" pitchFamily="34" charset="0"/>
                <a:cs typeface="Arial" panose="020B0604020202020204" pitchFamily="34" charset="0"/>
              </a:rPr>
              <a:t>Area 1 – The Policy Wording</a:t>
            </a:r>
          </a:p>
          <a:p>
            <a:pPr marL="539750">
              <a:tabLst>
                <a:tab pos="627063" algn="l"/>
              </a:tabLst>
            </a:pPr>
            <a:endParaRPr lang="en-GB" sz="1200" dirty="0">
              <a:solidFill>
                <a:srgbClr val="1C3B56"/>
              </a:solidFill>
              <a:latin typeface="Arial" panose="020B0604020202020204" pitchFamily="34" charset="0"/>
              <a:cs typeface="Arial" panose="020B0604020202020204" pitchFamily="34" charset="0"/>
            </a:endParaRPr>
          </a:p>
          <a:p>
            <a:pPr marL="825500" indent="-285750">
              <a:buFont typeface="Arial" panose="020B0604020202020204" pitchFamily="34" charset="0"/>
              <a:buChar char="•"/>
              <a:tabLst>
                <a:tab pos="627063" algn="l"/>
              </a:tabLst>
            </a:pPr>
            <a:r>
              <a:rPr lang="en-GB" sz="1200" dirty="0">
                <a:solidFill>
                  <a:srgbClr val="1C3B56"/>
                </a:solidFill>
                <a:latin typeface="Arial" panose="020B0604020202020204" pitchFamily="34" charset="0"/>
                <a:cs typeface="Arial" panose="020B0604020202020204" pitchFamily="34" charset="0"/>
              </a:rPr>
              <a:t>Action Groups: the policies respond to this situation. ABI: </a:t>
            </a:r>
            <a:r>
              <a:rPr lang="en-GB" sz="1200" i="1" dirty="0">
                <a:solidFill>
                  <a:srgbClr val="1C3B56"/>
                </a:solidFill>
                <a:latin typeface="Arial" panose="020B0604020202020204" pitchFamily="34" charset="0"/>
                <a:cs typeface="Arial" panose="020B0604020202020204" pitchFamily="34" charset="0"/>
              </a:rPr>
              <a:t>“Such add-on policies are not designed to cover a global, viral pandemic.”</a:t>
            </a:r>
            <a:endParaRPr lang="en-GB" sz="1200"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dirty="0">
              <a:solidFill>
                <a:srgbClr val="1C3B56"/>
              </a:solidFill>
              <a:latin typeface="Arial" panose="020B0604020202020204" pitchFamily="34" charset="0"/>
              <a:cs typeface="Arial" panose="020B0604020202020204" pitchFamily="34" charset="0"/>
            </a:endParaRPr>
          </a:p>
          <a:p>
            <a:pPr marL="825500" indent="-285750">
              <a:buFont typeface="Arial" panose="020B0604020202020204" pitchFamily="34" charset="0"/>
              <a:buChar char="•"/>
              <a:tabLst>
                <a:tab pos="627063" algn="l"/>
              </a:tabLst>
            </a:pPr>
            <a:r>
              <a:rPr lang="en-GB" sz="1200" dirty="0">
                <a:solidFill>
                  <a:srgbClr val="1C3B56"/>
                </a:solidFill>
                <a:latin typeface="Arial" panose="020B0604020202020204" pitchFamily="34" charset="0"/>
                <a:cs typeface="Arial" panose="020B0604020202020204" pitchFamily="34" charset="0"/>
              </a:rPr>
              <a:t>Unfavourable headlines from insurers’ perspective such as “</a:t>
            </a:r>
            <a:r>
              <a:rPr lang="en-GB" sz="1200" i="1" dirty="0">
                <a:solidFill>
                  <a:srgbClr val="1C3B56"/>
                </a:solidFill>
                <a:latin typeface="Arial" panose="020B0604020202020204" pitchFamily="34" charset="0"/>
                <a:cs typeface="Arial" panose="020B0604020202020204" pitchFamily="34" charset="0"/>
              </a:rPr>
              <a:t>Insurers warned to stop ‘callous’ denial of claims” </a:t>
            </a:r>
            <a:r>
              <a:rPr lang="en-GB" sz="1200" dirty="0">
                <a:solidFill>
                  <a:srgbClr val="1C3B56"/>
                </a:solidFill>
                <a:latin typeface="Arial" panose="020B0604020202020204" pitchFamily="34" charset="0"/>
                <a:cs typeface="Arial" panose="020B0604020202020204" pitchFamily="34" charset="0"/>
              </a:rPr>
              <a:t>– The Times 9 May 2020.  </a:t>
            </a:r>
          </a:p>
          <a:p>
            <a:pPr marL="539750">
              <a:tabLst>
                <a:tab pos="627063" algn="l"/>
              </a:tabLst>
            </a:pPr>
            <a:endParaRPr lang="en-GB" sz="1200" dirty="0">
              <a:solidFill>
                <a:srgbClr val="1C3B56"/>
              </a:solidFill>
              <a:latin typeface="Arial" panose="020B0604020202020204" pitchFamily="34" charset="0"/>
              <a:cs typeface="Arial" panose="020B0604020202020204" pitchFamily="34" charset="0"/>
            </a:endParaRPr>
          </a:p>
          <a:p>
            <a:pPr marL="539750">
              <a:tabLst>
                <a:tab pos="627063" algn="l"/>
              </a:tabLst>
            </a:pPr>
            <a:r>
              <a:rPr lang="en-GB" sz="1200" b="1" dirty="0">
                <a:solidFill>
                  <a:srgbClr val="548999"/>
                </a:solidFill>
                <a:latin typeface="Arial" panose="020B0604020202020204" pitchFamily="34" charset="0"/>
                <a:cs typeface="Arial" panose="020B0604020202020204" pitchFamily="34" charset="0"/>
              </a:rPr>
              <a:t>Area 2 – The Extent to which Insurers should / can be flexible </a:t>
            </a:r>
          </a:p>
          <a:p>
            <a:pPr marL="539750">
              <a:tabLst>
                <a:tab pos="627063" algn="l"/>
              </a:tabLst>
            </a:pPr>
            <a:endParaRPr lang="en-GB" sz="1200" b="1" dirty="0">
              <a:solidFill>
                <a:srgbClr val="548999"/>
              </a:solidFill>
              <a:latin typeface="Arial" panose="020B0604020202020204" pitchFamily="34" charset="0"/>
              <a:cs typeface="Arial" panose="020B0604020202020204" pitchFamily="34" charset="0"/>
            </a:endParaRPr>
          </a:p>
          <a:p>
            <a:pPr marL="825500" indent="-285750">
              <a:buFont typeface="Arial" panose="020B0604020202020204" pitchFamily="34" charset="0"/>
              <a:buChar char="•"/>
              <a:tabLst>
                <a:tab pos="627063" algn="l"/>
              </a:tabLst>
            </a:pPr>
            <a:r>
              <a:rPr lang="en-GB" sz="1200" dirty="0">
                <a:solidFill>
                  <a:srgbClr val="1C3B56"/>
                </a:solidFill>
                <a:latin typeface="Arial" panose="020B0604020202020204" pitchFamily="34" charset="0"/>
                <a:cs typeface="Arial" panose="020B0604020202020204" pitchFamily="34" charset="0"/>
              </a:rPr>
              <a:t>Action groups are calling for insurers to: “</a:t>
            </a:r>
            <a:r>
              <a:rPr lang="en-GB" sz="1200" i="1" dirty="0">
                <a:solidFill>
                  <a:srgbClr val="1C3B56"/>
                </a:solidFill>
                <a:latin typeface="Arial" panose="020B0604020202020204" pitchFamily="34" charset="0"/>
                <a:cs typeface="Arial" panose="020B0604020202020204" pitchFamily="34" charset="0"/>
              </a:rPr>
              <a:t>consider payments on claims they might usually reject</a:t>
            </a:r>
            <a:r>
              <a:rPr lang="en-GB" sz="1200" dirty="0">
                <a:solidFill>
                  <a:srgbClr val="1C3B56"/>
                </a:solidFill>
                <a:latin typeface="Arial" panose="020B0604020202020204" pitchFamily="34" charset="0"/>
                <a:cs typeface="Arial" panose="020B0604020202020204" pitchFamily="34" charset="0"/>
              </a:rPr>
              <a:t>”</a:t>
            </a:r>
          </a:p>
          <a:p>
            <a:pPr marL="539750">
              <a:tabLst>
                <a:tab pos="627063" algn="l"/>
              </a:tabLst>
            </a:pPr>
            <a:endParaRPr lang="en-GB" sz="1200" dirty="0">
              <a:solidFill>
                <a:srgbClr val="1C3B56"/>
              </a:solidFill>
              <a:latin typeface="Arial" panose="020B0604020202020204" pitchFamily="34" charset="0"/>
              <a:cs typeface="Arial" panose="020B0604020202020204" pitchFamily="34" charset="0"/>
            </a:endParaRPr>
          </a:p>
          <a:p>
            <a:pPr marL="825500" indent="-285750">
              <a:buFont typeface="Arial" panose="020B0604020202020204" pitchFamily="34" charset="0"/>
              <a:buChar char="•"/>
              <a:tabLst>
                <a:tab pos="627063" algn="l"/>
              </a:tabLst>
            </a:pPr>
            <a:r>
              <a:rPr lang="en-GB" sz="1200" dirty="0">
                <a:solidFill>
                  <a:srgbClr val="1C3B56"/>
                </a:solidFill>
                <a:latin typeface="Arial" panose="020B0604020202020204" pitchFamily="34" charset="0"/>
                <a:cs typeface="Arial" panose="020B0604020202020204" pitchFamily="34" charset="0"/>
              </a:rPr>
              <a:t>ABI have made points such as Insurers have obligations not to take steps that may endanger their solvency and that paying a significant volume of claims for which no premium was charged could endanger solvency and mean valid claims are not paid.</a:t>
            </a:r>
          </a:p>
          <a:p>
            <a:pPr marL="539750">
              <a:tabLst>
                <a:tab pos="627063" algn="l"/>
              </a:tabLst>
            </a:pPr>
            <a:endParaRPr lang="en-GB" sz="1200" dirty="0">
              <a:solidFill>
                <a:srgbClr val="1C3B56"/>
              </a:solidFill>
              <a:latin typeface="Arial" panose="020B0604020202020204" pitchFamily="34" charset="0"/>
              <a:cs typeface="Arial" panose="020B0604020202020204" pitchFamily="34" charset="0"/>
            </a:endParaRPr>
          </a:p>
          <a:p>
            <a:pPr marL="539750">
              <a:tabLst>
                <a:tab pos="627063" algn="l"/>
              </a:tabLst>
            </a:pPr>
            <a:r>
              <a:rPr lang="en-GB" sz="1200" b="1" dirty="0">
                <a:solidFill>
                  <a:srgbClr val="548999"/>
                </a:solidFill>
                <a:latin typeface="Arial" panose="020B0604020202020204" pitchFamily="34" charset="0"/>
                <a:cs typeface="Arial" panose="020B0604020202020204" pitchFamily="34" charset="0"/>
              </a:rPr>
              <a:t>Area 3 – How Policies were Sold</a:t>
            </a:r>
          </a:p>
          <a:p>
            <a:pPr marL="539750">
              <a:tabLst>
                <a:tab pos="627063" algn="l"/>
              </a:tabLst>
            </a:pPr>
            <a:endParaRPr lang="en-GB" sz="1200" dirty="0">
              <a:solidFill>
                <a:srgbClr val="1C3B56"/>
              </a:solidFill>
              <a:latin typeface="Arial" panose="020B0604020202020204" pitchFamily="34" charset="0"/>
              <a:cs typeface="Arial" panose="020B0604020202020204" pitchFamily="34" charset="0"/>
            </a:endParaRPr>
          </a:p>
          <a:p>
            <a:pPr marL="825500" indent="-285750">
              <a:buFont typeface="Arial" panose="020B0604020202020204" pitchFamily="34" charset="0"/>
              <a:buChar char="•"/>
              <a:tabLst>
                <a:tab pos="627063" algn="l"/>
              </a:tabLst>
            </a:pPr>
            <a:r>
              <a:rPr lang="en-GB" sz="1200" dirty="0">
                <a:solidFill>
                  <a:srgbClr val="1C3B56"/>
                </a:solidFill>
                <a:latin typeface="Arial" panose="020B0604020202020204" pitchFamily="34" charset="0"/>
                <a:cs typeface="Arial" panose="020B0604020202020204" pitchFamily="34" charset="0"/>
              </a:rPr>
              <a:t>Action groups say they purchased policies in the expectation there would be cover for this situation.</a:t>
            </a:r>
          </a:p>
          <a:p>
            <a:pPr marL="539750">
              <a:tabLst>
                <a:tab pos="627063" algn="l"/>
              </a:tabLst>
            </a:pPr>
            <a:endParaRPr lang="en-GB" sz="1200" dirty="0">
              <a:solidFill>
                <a:srgbClr val="1C3B56"/>
              </a:solidFill>
              <a:latin typeface="Arial" panose="020B0604020202020204" pitchFamily="34" charset="0"/>
              <a:cs typeface="Arial" panose="020B0604020202020204" pitchFamily="34" charset="0"/>
            </a:endParaRPr>
          </a:p>
          <a:p>
            <a:pPr marL="825500" indent="-285750">
              <a:buFont typeface="Arial" panose="020B0604020202020204" pitchFamily="34" charset="0"/>
              <a:buChar char="•"/>
              <a:tabLst>
                <a:tab pos="627063" algn="l"/>
              </a:tabLst>
            </a:pPr>
            <a:r>
              <a:rPr lang="en-GB" sz="1200" dirty="0">
                <a:solidFill>
                  <a:srgbClr val="1C3B56"/>
                </a:solidFill>
                <a:latin typeface="Arial" panose="020B0604020202020204" pitchFamily="34" charset="0"/>
                <a:cs typeface="Arial" panose="020B0604020202020204" pitchFamily="34" charset="0"/>
              </a:rPr>
              <a:t>ABI – the polices were not priced to cover a global viral pandemic.  </a:t>
            </a:r>
          </a:p>
          <a:p>
            <a:pPr marL="539750">
              <a:tabLst>
                <a:tab pos="627063" algn="l"/>
              </a:tabLst>
            </a:pPr>
            <a:endParaRPr lang="en-GB" sz="1200" dirty="0">
              <a:solidFill>
                <a:srgbClr val="1C3B56"/>
              </a:solidFill>
              <a:latin typeface="Arial" panose="020B0604020202020204" pitchFamily="34" charset="0"/>
              <a:cs typeface="Arial" panose="020B0604020202020204" pitchFamily="34" charset="0"/>
            </a:endParaRPr>
          </a:p>
          <a:p>
            <a:pPr marL="825500" indent="-285750">
              <a:buFont typeface="Arial" panose="020B0604020202020204" pitchFamily="34" charset="0"/>
              <a:buChar char="•"/>
              <a:tabLst>
                <a:tab pos="627063" algn="l"/>
              </a:tabLst>
            </a:pPr>
            <a:r>
              <a:rPr lang="en-GB" sz="1200" dirty="0">
                <a:solidFill>
                  <a:srgbClr val="1C3B56"/>
                </a:solidFill>
                <a:latin typeface="Arial" panose="020B0604020202020204" pitchFamily="34" charset="0"/>
                <a:cs typeface="Arial" panose="020B0604020202020204" pitchFamily="34" charset="0"/>
              </a:rPr>
              <a:t>14 April 2020 – Insurance Times reported that Wimbledon has been paying about £1.5 million in premium per year since the SARs outbreak in 2003.</a:t>
            </a:r>
          </a:p>
          <a:p>
            <a:pPr marL="539750">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i="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dirty="0">
              <a:solidFill>
                <a:srgbClr val="1C3B56"/>
              </a:solidFill>
              <a:latin typeface="Arial" panose="020B0604020202020204" pitchFamily="34" charset="0"/>
              <a:cs typeface="Arial" panose="020B0604020202020204" pitchFamily="34" charset="0"/>
            </a:endParaRPr>
          </a:p>
          <a:p>
            <a:pPr marL="825500" indent="-2857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825500" indent="-2857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825500" indent="-285750">
              <a:buFont typeface="Arial" panose="020B0604020202020204" pitchFamily="34" charset="0"/>
              <a:buChar char="•"/>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539750">
              <a:tabLst>
                <a:tab pos="627063" algn="l"/>
              </a:tabLst>
            </a:pPr>
            <a:endParaRPr lang="en-GB" sz="1200" b="1" dirty="0">
              <a:solidFill>
                <a:srgbClr val="1C3B56"/>
              </a:solidFill>
              <a:latin typeface="Arial" panose="020B0604020202020204" pitchFamily="34" charset="0"/>
              <a:cs typeface="Arial" panose="020B0604020202020204" pitchFamily="34" charset="0"/>
            </a:endParaRPr>
          </a:p>
          <a:p>
            <a:pPr marL="711200" indent="-171450">
              <a:buFont typeface="Arial" panose="020B0604020202020204" pitchFamily="34" charset="0"/>
              <a:buChar char="•"/>
              <a:tabLst>
                <a:tab pos="627063" algn="l"/>
              </a:tabLst>
            </a:pPr>
            <a:endParaRPr lang="en-GB" sz="1200" b="1" i="1" dirty="0">
              <a:solidFill>
                <a:srgbClr val="1C3B56"/>
              </a:solidFill>
              <a:latin typeface="Arial" panose="020B0604020202020204" pitchFamily="34" charset="0"/>
              <a:cs typeface="Arial" panose="020B0604020202020204" pitchFamily="34" charset="0"/>
            </a:endParaRPr>
          </a:p>
          <a:p>
            <a:pPr marL="798513"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627063"/>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N </a:t>
            </a:r>
          </a:p>
        </p:txBody>
      </p:sp>
      <p:sp>
        <p:nvSpPr>
          <p:cNvPr id="2" name="Snip Single Corner of Rectangle 14">
            <a:extLst>
              <a:ext uri="{FF2B5EF4-FFF2-40B4-BE49-F238E27FC236}">
                <a16:creationId xmlns:a16="http://schemas.microsoft.com/office/drawing/2014/main" id="{6926DB00-B2EC-6146-A889-DAE9F89B47B4}"/>
              </a:ext>
            </a:extLst>
          </p:cNvPr>
          <p:cNvSpPr/>
          <p:nvPr/>
        </p:nvSpPr>
        <p:spPr>
          <a:xfrm rot="16200000">
            <a:off x="6124061" y="-5563268"/>
            <a:ext cx="530422" cy="11639252"/>
          </a:xfrm>
          <a:custGeom>
            <a:avLst/>
            <a:gdLst>
              <a:gd name="connsiteX0" fmla="*/ 0 w 6348249"/>
              <a:gd name="connsiteY0" fmla="*/ 0 h 5669237"/>
              <a:gd name="connsiteX1" fmla="*/ 5403357 w 6348249"/>
              <a:gd name="connsiteY1" fmla="*/ 0 h 5669237"/>
              <a:gd name="connsiteX2" fmla="*/ 6348249 w 6348249"/>
              <a:gd name="connsiteY2" fmla="*/ 944892 h 5669237"/>
              <a:gd name="connsiteX3" fmla="*/ 6348249 w 6348249"/>
              <a:gd name="connsiteY3" fmla="*/ 5669237 h 5669237"/>
              <a:gd name="connsiteX4" fmla="*/ 0 w 6348249"/>
              <a:gd name="connsiteY4" fmla="*/ 5669237 h 5669237"/>
              <a:gd name="connsiteX5" fmla="*/ 0 w 6348249"/>
              <a:gd name="connsiteY5" fmla="*/ 0 h 5669237"/>
              <a:gd name="connsiteX0" fmla="*/ 534988 w 6883237"/>
              <a:gd name="connsiteY0" fmla="*/ 1755227 h 7424464"/>
              <a:gd name="connsiteX1" fmla="*/ 0 w 6883237"/>
              <a:gd name="connsiteY1" fmla="*/ 0 h 7424464"/>
              <a:gd name="connsiteX2" fmla="*/ 6883237 w 6883237"/>
              <a:gd name="connsiteY2" fmla="*/ 2700119 h 7424464"/>
              <a:gd name="connsiteX3" fmla="*/ 6883237 w 6883237"/>
              <a:gd name="connsiteY3" fmla="*/ 7424464 h 7424464"/>
              <a:gd name="connsiteX4" fmla="*/ 534988 w 6883237"/>
              <a:gd name="connsiteY4" fmla="*/ 7424464 h 7424464"/>
              <a:gd name="connsiteX5" fmla="*/ 534988 w 6883237"/>
              <a:gd name="connsiteY5" fmla="*/ 1755227 h 7424464"/>
              <a:gd name="connsiteX0" fmla="*/ 534988 w 7324673"/>
              <a:gd name="connsiteY0" fmla="*/ 1755227 h 7424464"/>
              <a:gd name="connsiteX1" fmla="*/ 0 w 7324673"/>
              <a:gd name="connsiteY1" fmla="*/ 0 h 7424464"/>
              <a:gd name="connsiteX2" fmla="*/ 7324673 w 7324673"/>
              <a:gd name="connsiteY2" fmla="*/ 2510933 h 7424464"/>
              <a:gd name="connsiteX3" fmla="*/ 6883237 w 7324673"/>
              <a:gd name="connsiteY3" fmla="*/ 7424464 h 7424464"/>
              <a:gd name="connsiteX4" fmla="*/ 534988 w 7324673"/>
              <a:gd name="connsiteY4" fmla="*/ 7424464 h 7424464"/>
              <a:gd name="connsiteX5" fmla="*/ 534988 w 7324673"/>
              <a:gd name="connsiteY5" fmla="*/ 1755227 h 7424464"/>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534988 w 7324673"/>
              <a:gd name="connsiteY4" fmla="*/ 7424464 h 11019002"/>
              <a:gd name="connsiteX5" fmla="*/ 534988 w 7324673"/>
              <a:gd name="connsiteY5" fmla="*/ 1755227 h 11019002"/>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5" fmla="*/ 534988 w 7324673"/>
              <a:gd name="connsiteY5" fmla="*/ 1755227 h 11019002"/>
              <a:gd name="connsiteX0" fmla="*/ 83043 w 7324673"/>
              <a:gd name="connsiteY0" fmla="*/ 10997981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0" fmla="*/ 0 w 7325713"/>
              <a:gd name="connsiteY0" fmla="*/ 10997981 h 11019002"/>
              <a:gd name="connsiteX1" fmla="*/ 1040 w 7325713"/>
              <a:gd name="connsiteY1" fmla="*/ 0 h 11019002"/>
              <a:gd name="connsiteX2" fmla="*/ 7325713 w 7325713"/>
              <a:gd name="connsiteY2" fmla="*/ 2510933 h 11019002"/>
              <a:gd name="connsiteX3" fmla="*/ 7136525 w 7325713"/>
              <a:gd name="connsiteY3" fmla="*/ 11019002 h 11019002"/>
              <a:gd name="connsiteX4" fmla="*/ 0 w 7325713"/>
              <a:gd name="connsiteY4" fmla="*/ 10997981 h 11019002"/>
              <a:gd name="connsiteX0" fmla="*/ 0 w 7327027"/>
              <a:gd name="connsiteY0" fmla="*/ 10997981 h 11019005"/>
              <a:gd name="connsiteX1" fmla="*/ 1040 w 7327027"/>
              <a:gd name="connsiteY1" fmla="*/ 0 h 11019005"/>
              <a:gd name="connsiteX2" fmla="*/ 7325713 w 7327027"/>
              <a:gd name="connsiteY2" fmla="*/ 2510933 h 11019005"/>
              <a:gd name="connsiteX3" fmla="*/ 7327027 w 7327027"/>
              <a:gd name="connsiteY3" fmla="*/ 11019005 h 11019005"/>
              <a:gd name="connsiteX4" fmla="*/ 0 w 7327027"/>
              <a:gd name="connsiteY4" fmla="*/ 10997981 h 11019005"/>
              <a:gd name="connsiteX0" fmla="*/ 0 w 7325713"/>
              <a:gd name="connsiteY0" fmla="*/ 10997981 h 10997981"/>
              <a:gd name="connsiteX1" fmla="*/ 1040 w 7325713"/>
              <a:gd name="connsiteY1" fmla="*/ 0 h 10997981"/>
              <a:gd name="connsiteX2" fmla="*/ 7325713 w 7325713"/>
              <a:gd name="connsiteY2" fmla="*/ 2510933 h 10997981"/>
              <a:gd name="connsiteX3" fmla="*/ 7250827 w 7325713"/>
              <a:gd name="connsiteY3" fmla="*/ 9406105 h 10997981"/>
              <a:gd name="connsiteX4" fmla="*/ 0 w 7325713"/>
              <a:gd name="connsiteY4" fmla="*/ 10997981 h 10997981"/>
              <a:gd name="connsiteX0" fmla="*/ 0 w 7327027"/>
              <a:gd name="connsiteY0" fmla="*/ 10997981 h 10997981"/>
              <a:gd name="connsiteX1" fmla="*/ 1040 w 7327027"/>
              <a:gd name="connsiteY1" fmla="*/ 0 h 10997981"/>
              <a:gd name="connsiteX2" fmla="*/ 7325713 w 7327027"/>
              <a:gd name="connsiteY2" fmla="*/ 2510933 h 10997981"/>
              <a:gd name="connsiteX3" fmla="*/ 7327027 w 7327027"/>
              <a:gd name="connsiteY3" fmla="*/ 9825205 h 10997981"/>
              <a:gd name="connsiteX4" fmla="*/ 0 w 7327027"/>
              <a:gd name="connsiteY4" fmla="*/ 10997981 h 10997981"/>
              <a:gd name="connsiteX0" fmla="*/ 100561 w 7325988"/>
              <a:gd name="connsiteY0" fmla="*/ 9524781 h 9825205"/>
              <a:gd name="connsiteX1" fmla="*/ 1 w 7325988"/>
              <a:gd name="connsiteY1" fmla="*/ 0 h 9825205"/>
              <a:gd name="connsiteX2" fmla="*/ 7324674 w 7325988"/>
              <a:gd name="connsiteY2" fmla="*/ 2510933 h 9825205"/>
              <a:gd name="connsiteX3" fmla="*/ 7325988 w 7325988"/>
              <a:gd name="connsiteY3" fmla="*/ 9825205 h 9825205"/>
              <a:gd name="connsiteX4" fmla="*/ 100561 w 7325988"/>
              <a:gd name="connsiteY4" fmla="*/ 9524781 h 9825205"/>
              <a:gd name="connsiteX0" fmla="*/ 0 w 7327027"/>
              <a:gd name="connsiteY0" fmla="*/ 9829581 h 9829581"/>
              <a:gd name="connsiteX1" fmla="*/ 1040 w 7327027"/>
              <a:gd name="connsiteY1" fmla="*/ 0 h 9829581"/>
              <a:gd name="connsiteX2" fmla="*/ 7325713 w 7327027"/>
              <a:gd name="connsiteY2" fmla="*/ 2510933 h 9829581"/>
              <a:gd name="connsiteX3" fmla="*/ 7327027 w 7327027"/>
              <a:gd name="connsiteY3" fmla="*/ 9825205 h 9829581"/>
              <a:gd name="connsiteX4" fmla="*/ 0 w 7327027"/>
              <a:gd name="connsiteY4" fmla="*/ 9829581 h 9829581"/>
              <a:gd name="connsiteX0" fmla="*/ 0 w 7327027"/>
              <a:gd name="connsiteY0" fmla="*/ 9829581 h 9829581"/>
              <a:gd name="connsiteX1" fmla="*/ 1040 w 7327027"/>
              <a:gd name="connsiteY1" fmla="*/ 0 h 9829581"/>
              <a:gd name="connsiteX2" fmla="*/ 812799 w 7327027"/>
              <a:gd name="connsiteY2" fmla="*/ 275733 h 9829581"/>
              <a:gd name="connsiteX3" fmla="*/ 7327027 w 7327027"/>
              <a:gd name="connsiteY3" fmla="*/ 9825205 h 9829581"/>
              <a:gd name="connsiteX4" fmla="*/ 0 w 7327027"/>
              <a:gd name="connsiteY4" fmla="*/ 9829581 h 9829581"/>
              <a:gd name="connsiteX0" fmla="*/ 0 w 812799"/>
              <a:gd name="connsiteY0" fmla="*/ 9829581 h 11603208"/>
              <a:gd name="connsiteX1" fmla="*/ 1040 w 812799"/>
              <a:gd name="connsiteY1" fmla="*/ 0 h 11603208"/>
              <a:gd name="connsiteX2" fmla="*/ 812799 w 812799"/>
              <a:gd name="connsiteY2" fmla="*/ 275733 h 11603208"/>
              <a:gd name="connsiteX3" fmla="*/ 773408 w 812799"/>
              <a:gd name="connsiteY3" fmla="*/ 11603208 h 11603208"/>
              <a:gd name="connsiteX4" fmla="*/ 0 w 812799"/>
              <a:gd name="connsiteY4" fmla="*/ 9829581 h 11603208"/>
              <a:gd name="connsiteX0" fmla="*/ 0 w 812798"/>
              <a:gd name="connsiteY0" fmla="*/ 11607584 h 11607584"/>
              <a:gd name="connsiteX1" fmla="*/ 1039 w 812798"/>
              <a:gd name="connsiteY1" fmla="*/ 0 h 11607584"/>
              <a:gd name="connsiteX2" fmla="*/ 812798 w 812798"/>
              <a:gd name="connsiteY2" fmla="*/ 275733 h 11607584"/>
              <a:gd name="connsiteX3" fmla="*/ 773407 w 812798"/>
              <a:gd name="connsiteY3" fmla="*/ 11603208 h 11607584"/>
              <a:gd name="connsiteX4" fmla="*/ 0 w 812798"/>
              <a:gd name="connsiteY4" fmla="*/ 11607584 h 11607584"/>
              <a:gd name="connsiteX0" fmla="*/ 0 w 841250"/>
              <a:gd name="connsiteY0" fmla="*/ 11607584 h 11615908"/>
              <a:gd name="connsiteX1" fmla="*/ 1039 w 841250"/>
              <a:gd name="connsiteY1" fmla="*/ 0 h 11615908"/>
              <a:gd name="connsiteX2" fmla="*/ 812798 w 841250"/>
              <a:gd name="connsiteY2" fmla="*/ 275733 h 11615908"/>
              <a:gd name="connsiteX3" fmla="*/ 841250 w 841250"/>
              <a:gd name="connsiteY3" fmla="*/ 11615908 h 11615908"/>
              <a:gd name="connsiteX4" fmla="*/ 0 w 841250"/>
              <a:gd name="connsiteY4" fmla="*/ 11607584 h 11615908"/>
              <a:gd name="connsiteX0" fmla="*/ 0 w 812798"/>
              <a:gd name="connsiteY0" fmla="*/ 11607584 h 11615911"/>
              <a:gd name="connsiteX1" fmla="*/ 1039 w 812798"/>
              <a:gd name="connsiteY1" fmla="*/ 0 h 11615911"/>
              <a:gd name="connsiteX2" fmla="*/ 812798 w 812798"/>
              <a:gd name="connsiteY2" fmla="*/ 275733 h 11615911"/>
              <a:gd name="connsiteX3" fmla="*/ 773408 w 812798"/>
              <a:gd name="connsiteY3" fmla="*/ 11615911 h 11615911"/>
              <a:gd name="connsiteX4" fmla="*/ 0 w 812798"/>
              <a:gd name="connsiteY4" fmla="*/ 11607584 h 11615911"/>
              <a:gd name="connsiteX0" fmla="*/ 0 w 814115"/>
              <a:gd name="connsiteY0" fmla="*/ 11607584 h 11628614"/>
              <a:gd name="connsiteX1" fmla="*/ 1039 w 814115"/>
              <a:gd name="connsiteY1" fmla="*/ 0 h 11628614"/>
              <a:gd name="connsiteX2" fmla="*/ 812798 w 814115"/>
              <a:gd name="connsiteY2" fmla="*/ 275733 h 11628614"/>
              <a:gd name="connsiteX3" fmla="*/ 814115 w 814115"/>
              <a:gd name="connsiteY3" fmla="*/ 11628614 h 11628614"/>
              <a:gd name="connsiteX4" fmla="*/ 0 w 814115"/>
              <a:gd name="connsiteY4" fmla="*/ 11607584 h 11628614"/>
              <a:gd name="connsiteX0" fmla="*/ 0 w 814114"/>
              <a:gd name="connsiteY0" fmla="*/ 11632987 h 11632987"/>
              <a:gd name="connsiteX1" fmla="*/ 1038 w 814114"/>
              <a:gd name="connsiteY1" fmla="*/ 0 h 11632987"/>
              <a:gd name="connsiteX2" fmla="*/ 812797 w 814114"/>
              <a:gd name="connsiteY2" fmla="*/ 275733 h 11632987"/>
              <a:gd name="connsiteX3" fmla="*/ 814114 w 814114"/>
              <a:gd name="connsiteY3" fmla="*/ 11628614 h 11632987"/>
              <a:gd name="connsiteX4" fmla="*/ 0 w 814114"/>
              <a:gd name="connsiteY4" fmla="*/ 11632987 h 11632987"/>
              <a:gd name="connsiteX0" fmla="*/ 0 w 814114"/>
              <a:gd name="connsiteY0" fmla="*/ 11632987 h 11632987"/>
              <a:gd name="connsiteX1" fmla="*/ 1038 w 814114"/>
              <a:gd name="connsiteY1" fmla="*/ 0 h 11632987"/>
              <a:gd name="connsiteX2" fmla="*/ 566698 w 814114"/>
              <a:gd name="connsiteY2" fmla="*/ 233850 h 11632987"/>
              <a:gd name="connsiteX3" fmla="*/ 814114 w 814114"/>
              <a:gd name="connsiteY3" fmla="*/ 11628614 h 11632987"/>
              <a:gd name="connsiteX4" fmla="*/ 0 w 814114"/>
              <a:gd name="connsiteY4" fmla="*/ 11632987 h 11632987"/>
              <a:gd name="connsiteX0" fmla="*/ 0 w 609639"/>
              <a:gd name="connsiteY0" fmla="*/ 11632987 h 11639249"/>
              <a:gd name="connsiteX1" fmla="*/ 1038 w 609639"/>
              <a:gd name="connsiteY1" fmla="*/ 0 h 11639249"/>
              <a:gd name="connsiteX2" fmla="*/ 566698 w 609639"/>
              <a:gd name="connsiteY2" fmla="*/ 233850 h 11639249"/>
              <a:gd name="connsiteX3" fmla="*/ 609639 w 609639"/>
              <a:gd name="connsiteY3" fmla="*/ 11639249 h 11639249"/>
              <a:gd name="connsiteX4" fmla="*/ 0 w 609639"/>
              <a:gd name="connsiteY4" fmla="*/ 11632987 h 11639249"/>
              <a:gd name="connsiteX0" fmla="*/ 0 w 566698"/>
              <a:gd name="connsiteY0" fmla="*/ 11632987 h 11639252"/>
              <a:gd name="connsiteX1" fmla="*/ 1038 w 566698"/>
              <a:gd name="connsiteY1" fmla="*/ 0 h 11639252"/>
              <a:gd name="connsiteX2" fmla="*/ 566698 w 566698"/>
              <a:gd name="connsiteY2" fmla="*/ 233850 h 11639252"/>
              <a:gd name="connsiteX3" fmla="*/ 507402 w 566698"/>
              <a:gd name="connsiteY3" fmla="*/ 11639252 h 11639252"/>
              <a:gd name="connsiteX4" fmla="*/ 0 w 566698"/>
              <a:gd name="connsiteY4" fmla="*/ 11632987 h 11639252"/>
              <a:gd name="connsiteX0" fmla="*/ 0 w 566698"/>
              <a:gd name="connsiteY0" fmla="*/ 11632987 h 11639252"/>
              <a:gd name="connsiteX1" fmla="*/ 1038 w 566698"/>
              <a:gd name="connsiteY1" fmla="*/ 0 h 11639252"/>
              <a:gd name="connsiteX2" fmla="*/ 566698 w 566698"/>
              <a:gd name="connsiteY2" fmla="*/ 233850 h 11639252"/>
              <a:gd name="connsiteX3" fmla="*/ 564201 w 566698"/>
              <a:gd name="connsiteY3" fmla="*/ 11639252 h 11639252"/>
              <a:gd name="connsiteX4" fmla="*/ 0 w 566698"/>
              <a:gd name="connsiteY4" fmla="*/ 11632987 h 1163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698" h="11639252">
                <a:moveTo>
                  <a:pt x="0" y="11632987"/>
                </a:moveTo>
                <a:cubicBezTo>
                  <a:pt x="347" y="7966993"/>
                  <a:pt x="691" y="3665994"/>
                  <a:pt x="1038" y="0"/>
                </a:cubicBezTo>
                <a:lnTo>
                  <a:pt x="566698" y="233850"/>
                </a:lnTo>
                <a:cubicBezTo>
                  <a:pt x="565866" y="4035651"/>
                  <a:pt x="565033" y="7837451"/>
                  <a:pt x="564201" y="11639252"/>
                </a:cubicBezTo>
                <a:lnTo>
                  <a:pt x="0" y="11632987"/>
                </a:lnTo>
                <a:close/>
              </a:path>
            </a:pathLst>
          </a:custGeom>
          <a:solidFill>
            <a:srgbClr val="1C3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E6A58CF-C3FD-B74C-985F-5FCC0C2ED73D}"/>
              </a:ext>
            </a:extLst>
          </p:cNvPr>
          <p:cNvSpPr txBox="1"/>
          <p:nvPr/>
        </p:nvSpPr>
        <p:spPr>
          <a:xfrm>
            <a:off x="852926" y="92398"/>
            <a:ext cx="10780061" cy="292388"/>
          </a:xfrm>
          <a:prstGeom prst="rect">
            <a:avLst/>
          </a:prstGeom>
          <a:noFill/>
        </p:spPr>
        <p:txBody>
          <a:bodyPr wrap="square" rtlCol="0">
            <a:spAutoFit/>
          </a:bodyPr>
          <a:lstStyle/>
          <a:p>
            <a:r>
              <a:rPr lang="en-GB" sz="1300" b="1" dirty="0">
                <a:solidFill>
                  <a:schemeClr val="bg1"/>
                </a:solidFill>
                <a:latin typeface="Arial" panose="020B0604020202020204" pitchFamily="34" charset="0"/>
                <a:cs typeface="Arial" panose="020B0604020202020204" pitchFamily="34" charset="0"/>
              </a:rPr>
              <a:t>Brokers’ Exposure to Professional Negligence Claims arising from the Coronavirus Pandemic – How to Support your Broker Network</a:t>
            </a:r>
            <a:endParaRPr lang="en-GB" sz="1300" dirty="0">
              <a:solidFill>
                <a:schemeClr val="bg1"/>
              </a:solidFill>
              <a:latin typeface="Arial" panose="020B0604020202020204" pitchFamily="34" charset="0"/>
              <a:cs typeface="Arial" panose="020B0604020202020204"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E1ADCE77-C874-7347-B4A9-2DCF7EF44C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32987" y="6339351"/>
            <a:ext cx="224852" cy="256974"/>
          </a:xfrm>
          <a:prstGeom prst="rect">
            <a:avLst/>
          </a:prstGeom>
        </p:spPr>
      </p:pic>
      <p:sp>
        <p:nvSpPr>
          <p:cNvPr id="11" name="TextBox 10">
            <a:extLst>
              <a:ext uri="{FF2B5EF4-FFF2-40B4-BE49-F238E27FC236}">
                <a16:creationId xmlns:a16="http://schemas.microsoft.com/office/drawing/2014/main" id="{2CAE700B-839A-4703-A970-20FBD37BEEEA}"/>
              </a:ext>
            </a:extLst>
          </p:cNvPr>
          <p:cNvSpPr txBox="1"/>
          <p:nvPr/>
        </p:nvSpPr>
        <p:spPr>
          <a:xfrm>
            <a:off x="569646" y="687401"/>
            <a:ext cx="8789152" cy="369332"/>
          </a:xfrm>
          <a:prstGeom prst="rect">
            <a:avLst/>
          </a:prstGeom>
          <a:noFill/>
        </p:spPr>
        <p:txBody>
          <a:bodyPr wrap="square" rtlCol="0">
            <a:spAutoFit/>
          </a:bodyPr>
          <a:lstStyle/>
          <a:p>
            <a:r>
              <a:rPr lang="en-GB" b="1" dirty="0">
                <a:solidFill>
                  <a:srgbClr val="548999"/>
                </a:solidFill>
                <a:latin typeface="Exo" panose="00000500000000000000" pitchFamily="2" charset="0"/>
                <a:cs typeface="Arial" panose="020B0604020202020204" pitchFamily="34" charset="0"/>
              </a:rPr>
              <a:t>Policyholder Expectations v Insurers’ Position</a:t>
            </a:r>
            <a:endParaRPr lang="en-US" dirty="0">
              <a:latin typeface="Exo" panose="00000500000000000000" pitchFamily="2" charset="0"/>
            </a:endParaRPr>
          </a:p>
        </p:txBody>
      </p:sp>
    </p:spTree>
    <p:extLst>
      <p:ext uri="{BB962C8B-B14F-4D97-AF65-F5344CB8AC3E}">
        <p14:creationId xmlns:p14="http://schemas.microsoft.com/office/powerpoint/2010/main" val="372247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par>
                          <p:cTn id="21" fill="hold">
                            <p:stCondLst>
                              <p:cond delay="2000"/>
                            </p:stCondLst>
                            <p:childTnLst>
                              <p:par>
                                <p:cTn id="22" presetID="10" presetClass="entr" presetSubtype="0" fill="hold" grpId="1"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 grpId="0" animBg="1"/>
      <p:bldP spid="3"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E495C1-FCC5-104E-BCF2-275574C311EA}"/>
              </a:ext>
            </a:extLst>
          </p:cNvPr>
          <p:cNvSpPr/>
          <p:nvPr/>
        </p:nvSpPr>
        <p:spPr>
          <a:xfrm>
            <a:off x="0" y="0"/>
            <a:ext cx="12192000" cy="6858000"/>
          </a:xfrm>
          <a:prstGeom prst="rect">
            <a:avLst/>
          </a:prstGeom>
          <a:solidFill>
            <a:srgbClr val="548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CDE6F7A0-C881-0342-8D2B-D27C626C8D99}"/>
              </a:ext>
            </a:extLst>
          </p:cNvPr>
          <p:cNvSpPr/>
          <p:nvPr/>
        </p:nvSpPr>
        <p:spPr>
          <a:xfrm>
            <a:off x="0" y="1414130"/>
            <a:ext cx="7473113" cy="4372344"/>
          </a:xfrm>
          <a:prstGeom prst="rect">
            <a:avLst/>
          </a:prstGeom>
          <a:solidFill>
            <a:srgbClr val="B6B39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Snip Single Corner of Rectangle 14">
            <a:extLst>
              <a:ext uri="{FF2B5EF4-FFF2-40B4-BE49-F238E27FC236}">
                <a16:creationId xmlns:a16="http://schemas.microsoft.com/office/drawing/2014/main" id="{FE63E2ED-B67E-BD42-9D00-63E02EA58140}"/>
              </a:ext>
            </a:extLst>
          </p:cNvPr>
          <p:cNvSpPr/>
          <p:nvPr/>
        </p:nvSpPr>
        <p:spPr>
          <a:xfrm rot="16200000">
            <a:off x="6124061" y="-5563268"/>
            <a:ext cx="530422" cy="11639252"/>
          </a:xfrm>
          <a:custGeom>
            <a:avLst/>
            <a:gdLst>
              <a:gd name="connsiteX0" fmla="*/ 0 w 6348249"/>
              <a:gd name="connsiteY0" fmla="*/ 0 h 5669237"/>
              <a:gd name="connsiteX1" fmla="*/ 5403357 w 6348249"/>
              <a:gd name="connsiteY1" fmla="*/ 0 h 5669237"/>
              <a:gd name="connsiteX2" fmla="*/ 6348249 w 6348249"/>
              <a:gd name="connsiteY2" fmla="*/ 944892 h 5669237"/>
              <a:gd name="connsiteX3" fmla="*/ 6348249 w 6348249"/>
              <a:gd name="connsiteY3" fmla="*/ 5669237 h 5669237"/>
              <a:gd name="connsiteX4" fmla="*/ 0 w 6348249"/>
              <a:gd name="connsiteY4" fmla="*/ 5669237 h 5669237"/>
              <a:gd name="connsiteX5" fmla="*/ 0 w 6348249"/>
              <a:gd name="connsiteY5" fmla="*/ 0 h 5669237"/>
              <a:gd name="connsiteX0" fmla="*/ 534988 w 6883237"/>
              <a:gd name="connsiteY0" fmla="*/ 1755227 h 7424464"/>
              <a:gd name="connsiteX1" fmla="*/ 0 w 6883237"/>
              <a:gd name="connsiteY1" fmla="*/ 0 h 7424464"/>
              <a:gd name="connsiteX2" fmla="*/ 6883237 w 6883237"/>
              <a:gd name="connsiteY2" fmla="*/ 2700119 h 7424464"/>
              <a:gd name="connsiteX3" fmla="*/ 6883237 w 6883237"/>
              <a:gd name="connsiteY3" fmla="*/ 7424464 h 7424464"/>
              <a:gd name="connsiteX4" fmla="*/ 534988 w 6883237"/>
              <a:gd name="connsiteY4" fmla="*/ 7424464 h 7424464"/>
              <a:gd name="connsiteX5" fmla="*/ 534988 w 6883237"/>
              <a:gd name="connsiteY5" fmla="*/ 1755227 h 7424464"/>
              <a:gd name="connsiteX0" fmla="*/ 534988 w 7324673"/>
              <a:gd name="connsiteY0" fmla="*/ 1755227 h 7424464"/>
              <a:gd name="connsiteX1" fmla="*/ 0 w 7324673"/>
              <a:gd name="connsiteY1" fmla="*/ 0 h 7424464"/>
              <a:gd name="connsiteX2" fmla="*/ 7324673 w 7324673"/>
              <a:gd name="connsiteY2" fmla="*/ 2510933 h 7424464"/>
              <a:gd name="connsiteX3" fmla="*/ 6883237 w 7324673"/>
              <a:gd name="connsiteY3" fmla="*/ 7424464 h 7424464"/>
              <a:gd name="connsiteX4" fmla="*/ 534988 w 7324673"/>
              <a:gd name="connsiteY4" fmla="*/ 7424464 h 7424464"/>
              <a:gd name="connsiteX5" fmla="*/ 534988 w 7324673"/>
              <a:gd name="connsiteY5" fmla="*/ 1755227 h 7424464"/>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534988 w 7324673"/>
              <a:gd name="connsiteY4" fmla="*/ 7424464 h 11019002"/>
              <a:gd name="connsiteX5" fmla="*/ 534988 w 7324673"/>
              <a:gd name="connsiteY5" fmla="*/ 1755227 h 11019002"/>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5" fmla="*/ 534988 w 7324673"/>
              <a:gd name="connsiteY5" fmla="*/ 1755227 h 11019002"/>
              <a:gd name="connsiteX0" fmla="*/ 83043 w 7324673"/>
              <a:gd name="connsiteY0" fmla="*/ 10997981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0" fmla="*/ 0 w 7325713"/>
              <a:gd name="connsiteY0" fmla="*/ 10997981 h 11019002"/>
              <a:gd name="connsiteX1" fmla="*/ 1040 w 7325713"/>
              <a:gd name="connsiteY1" fmla="*/ 0 h 11019002"/>
              <a:gd name="connsiteX2" fmla="*/ 7325713 w 7325713"/>
              <a:gd name="connsiteY2" fmla="*/ 2510933 h 11019002"/>
              <a:gd name="connsiteX3" fmla="*/ 7136525 w 7325713"/>
              <a:gd name="connsiteY3" fmla="*/ 11019002 h 11019002"/>
              <a:gd name="connsiteX4" fmla="*/ 0 w 7325713"/>
              <a:gd name="connsiteY4" fmla="*/ 10997981 h 11019002"/>
              <a:gd name="connsiteX0" fmla="*/ 0 w 7327027"/>
              <a:gd name="connsiteY0" fmla="*/ 10997981 h 11019005"/>
              <a:gd name="connsiteX1" fmla="*/ 1040 w 7327027"/>
              <a:gd name="connsiteY1" fmla="*/ 0 h 11019005"/>
              <a:gd name="connsiteX2" fmla="*/ 7325713 w 7327027"/>
              <a:gd name="connsiteY2" fmla="*/ 2510933 h 11019005"/>
              <a:gd name="connsiteX3" fmla="*/ 7327027 w 7327027"/>
              <a:gd name="connsiteY3" fmla="*/ 11019005 h 11019005"/>
              <a:gd name="connsiteX4" fmla="*/ 0 w 7327027"/>
              <a:gd name="connsiteY4" fmla="*/ 10997981 h 11019005"/>
              <a:gd name="connsiteX0" fmla="*/ 0 w 7325713"/>
              <a:gd name="connsiteY0" fmla="*/ 10997981 h 10997981"/>
              <a:gd name="connsiteX1" fmla="*/ 1040 w 7325713"/>
              <a:gd name="connsiteY1" fmla="*/ 0 h 10997981"/>
              <a:gd name="connsiteX2" fmla="*/ 7325713 w 7325713"/>
              <a:gd name="connsiteY2" fmla="*/ 2510933 h 10997981"/>
              <a:gd name="connsiteX3" fmla="*/ 7250827 w 7325713"/>
              <a:gd name="connsiteY3" fmla="*/ 9406105 h 10997981"/>
              <a:gd name="connsiteX4" fmla="*/ 0 w 7325713"/>
              <a:gd name="connsiteY4" fmla="*/ 10997981 h 10997981"/>
              <a:gd name="connsiteX0" fmla="*/ 0 w 7327027"/>
              <a:gd name="connsiteY0" fmla="*/ 10997981 h 10997981"/>
              <a:gd name="connsiteX1" fmla="*/ 1040 w 7327027"/>
              <a:gd name="connsiteY1" fmla="*/ 0 h 10997981"/>
              <a:gd name="connsiteX2" fmla="*/ 7325713 w 7327027"/>
              <a:gd name="connsiteY2" fmla="*/ 2510933 h 10997981"/>
              <a:gd name="connsiteX3" fmla="*/ 7327027 w 7327027"/>
              <a:gd name="connsiteY3" fmla="*/ 9825205 h 10997981"/>
              <a:gd name="connsiteX4" fmla="*/ 0 w 7327027"/>
              <a:gd name="connsiteY4" fmla="*/ 10997981 h 10997981"/>
              <a:gd name="connsiteX0" fmla="*/ 100561 w 7325988"/>
              <a:gd name="connsiteY0" fmla="*/ 9524781 h 9825205"/>
              <a:gd name="connsiteX1" fmla="*/ 1 w 7325988"/>
              <a:gd name="connsiteY1" fmla="*/ 0 h 9825205"/>
              <a:gd name="connsiteX2" fmla="*/ 7324674 w 7325988"/>
              <a:gd name="connsiteY2" fmla="*/ 2510933 h 9825205"/>
              <a:gd name="connsiteX3" fmla="*/ 7325988 w 7325988"/>
              <a:gd name="connsiteY3" fmla="*/ 9825205 h 9825205"/>
              <a:gd name="connsiteX4" fmla="*/ 100561 w 7325988"/>
              <a:gd name="connsiteY4" fmla="*/ 9524781 h 9825205"/>
              <a:gd name="connsiteX0" fmla="*/ 0 w 7327027"/>
              <a:gd name="connsiteY0" fmla="*/ 9829581 h 9829581"/>
              <a:gd name="connsiteX1" fmla="*/ 1040 w 7327027"/>
              <a:gd name="connsiteY1" fmla="*/ 0 h 9829581"/>
              <a:gd name="connsiteX2" fmla="*/ 7325713 w 7327027"/>
              <a:gd name="connsiteY2" fmla="*/ 2510933 h 9829581"/>
              <a:gd name="connsiteX3" fmla="*/ 7327027 w 7327027"/>
              <a:gd name="connsiteY3" fmla="*/ 9825205 h 9829581"/>
              <a:gd name="connsiteX4" fmla="*/ 0 w 7327027"/>
              <a:gd name="connsiteY4" fmla="*/ 9829581 h 9829581"/>
              <a:gd name="connsiteX0" fmla="*/ 0 w 7327027"/>
              <a:gd name="connsiteY0" fmla="*/ 9829581 h 9829581"/>
              <a:gd name="connsiteX1" fmla="*/ 1040 w 7327027"/>
              <a:gd name="connsiteY1" fmla="*/ 0 h 9829581"/>
              <a:gd name="connsiteX2" fmla="*/ 812799 w 7327027"/>
              <a:gd name="connsiteY2" fmla="*/ 275733 h 9829581"/>
              <a:gd name="connsiteX3" fmla="*/ 7327027 w 7327027"/>
              <a:gd name="connsiteY3" fmla="*/ 9825205 h 9829581"/>
              <a:gd name="connsiteX4" fmla="*/ 0 w 7327027"/>
              <a:gd name="connsiteY4" fmla="*/ 9829581 h 9829581"/>
              <a:gd name="connsiteX0" fmla="*/ 0 w 812799"/>
              <a:gd name="connsiteY0" fmla="*/ 9829581 h 11603208"/>
              <a:gd name="connsiteX1" fmla="*/ 1040 w 812799"/>
              <a:gd name="connsiteY1" fmla="*/ 0 h 11603208"/>
              <a:gd name="connsiteX2" fmla="*/ 812799 w 812799"/>
              <a:gd name="connsiteY2" fmla="*/ 275733 h 11603208"/>
              <a:gd name="connsiteX3" fmla="*/ 773408 w 812799"/>
              <a:gd name="connsiteY3" fmla="*/ 11603208 h 11603208"/>
              <a:gd name="connsiteX4" fmla="*/ 0 w 812799"/>
              <a:gd name="connsiteY4" fmla="*/ 9829581 h 11603208"/>
              <a:gd name="connsiteX0" fmla="*/ 0 w 812798"/>
              <a:gd name="connsiteY0" fmla="*/ 11607584 h 11607584"/>
              <a:gd name="connsiteX1" fmla="*/ 1039 w 812798"/>
              <a:gd name="connsiteY1" fmla="*/ 0 h 11607584"/>
              <a:gd name="connsiteX2" fmla="*/ 812798 w 812798"/>
              <a:gd name="connsiteY2" fmla="*/ 275733 h 11607584"/>
              <a:gd name="connsiteX3" fmla="*/ 773407 w 812798"/>
              <a:gd name="connsiteY3" fmla="*/ 11603208 h 11607584"/>
              <a:gd name="connsiteX4" fmla="*/ 0 w 812798"/>
              <a:gd name="connsiteY4" fmla="*/ 11607584 h 11607584"/>
              <a:gd name="connsiteX0" fmla="*/ 0 w 841250"/>
              <a:gd name="connsiteY0" fmla="*/ 11607584 h 11615908"/>
              <a:gd name="connsiteX1" fmla="*/ 1039 w 841250"/>
              <a:gd name="connsiteY1" fmla="*/ 0 h 11615908"/>
              <a:gd name="connsiteX2" fmla="*/ 812798 w 841250"/>
              <a:gd name="connsiteY2" fmla="*/ 275733 h 11615908"/>
              <a:gd name="connsiteX3" fmla="*/ 841250 w 841250"/>
              <a:gd name="connsiteY3" fmla="*/ 11615908 h 11615908"/>
              <a:gd name="connsiteX4" fmla="*/ 0 w 841250"/>
              <a:gd name="connsiteY4" fmla="*/ 11607584 h 11615908"/>
              <a:gd name="connsiteX0" fmla="*/ 0 w 812798"/>
              <a:gd name="connsiteY0" fmla="*/ 11607584 h 11615911"/>
              <a:gd name="connsiteX1" fmla="*/ 1039 w 812798"/>
              <a:gd name="connsiteY1" fmla="*/ 0 h 11615911"/>
              <a:gd name="connsiteX2" fmla="*/ 812798 w 812798"/>
              <a:gd name="connsiteY2" fmla="*/ 275733 h 11615911"/>
              <a:gd name="connsiteX3" fmla="*/ 773408 w 812798"/>
              <a:gd name="connsiteY3" fmla="*/ 11615911 h 11615911"/>
              <a:gd name="connsiteX4" fmla="*/ 0 w 812798"/>
              <a:gd name="connsiteY4" fmla="*/ 11607584 h 11615911"/>
              <a:gd name="connsiteX0" fmla="*/ 0 w 814115"/>
              <a:gd name="connsiteY0" fmla="*/ 11607584 h 11628614"/>
              <a:gd name="connsiteX1" fmla="*/ 1039 w 814115"/>
              <a:gd name="connsiteY1" fmla="*/ 0 h 11628614"/>
              <a:gd name="connsiteX2" fmla="*/ 812798 w 814115"/>
              <a:gd name="connsiteY2" fmla="*/ 275733 h 11628614"/>
              <a:gd name="connsiteX3" fmla="*/ 814115 w 814115"/>
              <a:gd name="connsiteY3" fmla="*/ 11628614 h 11628614"/>
              <a:gd name="connsiteX4" fmla="*/ 0 w 814115"/>
              <a:gd name="connsiteY4" fmla="*/ 11607584 h 11628614"/>
              <a:gd name="connsiteX0" fmla="*/ 0 w 814114"/>
              <a:gd name="connsiteY0" fmla="*/ 11632987 h 11632987"/>
              <a:gd name="connsiteX1" fmla="*/ 1038 w 814114"/>
              <a:gd name="connsiteY1" fmla="*/ 0 h 11632987"/>
              <a:gd name="connsiteX2" fmla="*/ 812797 w 814114"/>
              <a:gd name="connsiteY2" fmla="*/ 275733 h 11632987"/>
              <a:gd name="connsiteX3" fmla="*/ 814114 w 814114"/>
              <a:gd name="connsiteY3" fmla="*/ 11628614 h 11632987"/>
              <a:gd name="connsiteX4" fmla="*/ 0 w 814114"/>
              <a:gd name="connsiteY4" fmla="*/ 11632987 h 11632987"/>
              <a:gd name="connsiteX0" fmla="*/ 0 w 814114"/>
              <a:gd name="connsiteY0" fmla="*/ 11632987 h 11632987"/>
              <a:gd name="connsiteX1" fmla="*/ 1038 w 814114"/>
              <a:gd name="connsiteY1" fmla="*/ 0 h 11632987"/>
              <a:gd name="connsiteX2" fmla="*/ 566698 w 814114"/>
              <a:gd name="connsiteY2" fmla="*/ 233850 h 11632987"/>
              <a:gd name="connsiteX3" fmla="*/ 814114 w 814114"/>
              <a:gd name="connsiteY3" fmla="*/ 11628614 h 11632987"/>
              <a:gd name="connsiteX4" fmla="*/ 0 w 814114"/>
              <a:gd name="connsiteY4" fmla="*/ 11632987 h 11632987"/>
              <a:gd name="connsiteX0" fmla="*/ 0 w 609639"/>
              <a:gd name="connsiteY0" fmla="*/ 11632987 h 11639249"/>
              <a:gd name="connsiteX1" fmla="*/ 1038 w 609639"/>
              <a:gd name="connsiteY1" fmla="*/ 0 h 11639249"/>
              <a:gd name="connsiteX2" fmla="*/ 566698 w 609639"/>
              <a:gd name="connsiteY2" fmla="*/ 233850 h 11639249"/>
              <a:gd name="connsiteX3" fmla="*/ 609639 w 609639"/>
              <a:gd name="connsiteY3" fmla="*/ 11639249 h 11639249"/>
              <a:gd name="connsiteX4" fmla="*/ 0 w 609639"/>
              <a:gd name="connsiteY4" fmla="*/ 11632987 h 11639249"/>
              <a:gd name="connsiteX0" fmla="*/ 0 w 566698"/>
              <a:gd name="connsiteY0" fmla="*/ 11632987 h 11639252"/>
              <a:gd name="connsiteX1" fmla="*/ 1038 w 566698"/>
              <a:gd name="connsiteY1" fmla="*/ 0 h 11639252"/>
              <a:gd name="connsiteX2" fmla="*/ 566698 w 566698"/>
              <a:gd name="connsiteY2" fmla="*/ 233850 h 11639252"/>
              <a:gd name="connsiteX3" fmla="*/ 507402 w 566698"/>
              <a:gd name="connsiteY3" fmla="*/ 11639252 h 11639252"/>
              <a:gd name="connsiteX4" fmla="*/ 0 w 566698"/>
              <a:gd name="connsiteY4" fmla="*/ 11632987 h 11639252"/>
              <a:gd name="connsiteX0" fmla="*/ 0 w 566698"/>
              <a:gd name="connsiteY0" fmla="*/ 11632987 h 11639252"/>
              <a:gd name="connsiteX1" fmla="*/ 1038 w 566698"/>
              <a:gd name="connsiteY1" fmla="*/ 0 h 11639252"/>
              <a:gd name="connsiteX2" fmla="*/ 566698 w 566698"/>
              <a:gd name="connsiteY2" fmla="*/ 233850 h 11639252"/>
              <a:gd name="connsiteX3" fmla="*/ 564201 w 566698"/>
              <a:gd name="connsiteY3" fmla="*/ 11639252 h 11639252"/>
              <a:gd name="connsiteX4" fmla="*/ 0 w 566698"/>
              <a:gd name="connsiteY4" fmla="*/ 11632987 h 1163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698" h="11639252">
                <a:moveTo>
                  <a:pt x="0" y="11632987"/>
                </a:moveTo>
                <a:cubicBezTo>
                  <a:pt x="347" y="7966993"/>
                  <a:pt x="691" y="3665994"/>
                  <a:pt x="1038" y="0"/>
                </a:cubicBezTo>
                <a:lnTo>
                  <a:pt x="566698" y="233850"/>
                </a:lnTo>
                <a:cubicBezTo>
                  <a:pt x="565866" y="4035651"/>
                  <a:pt x="565033" y="7837451"/>
                  <a:pt x="564201" y="11639252"/>
                </a:cubicBezTo>
                <a:lnTo>
                  <a:pt x="0" y="11632987"/>
                </a:lnTo>
                <a:close/>
              </a:path>
            </a:pathLst>
          </a:custGeom>
          <a:solidFill>
            <a:srgbClr val="1C3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6ECA24B-BDAF-A34E-BF7D-B9F716C5AE40}"/>
              </a:ext>
            </a:extLst>
          </p:cNvPr>
          <p:cNvSpPr txBox="1"/>
          <p:nvPr/>
        </p:nvSpPr>
        <p:spPr>
          <a:xfrm>
            <a:off x="852926" y="92398"/>
            <a:ext cx="10780061" cy="292388"/>
          </a:xfrm>
          <a:prstGeom prst="rect">
            <a:avLst/>
          </a:prstGeom>
          <a:noFill/>
        </p:spPr>
        <p:txBody>
          <a:bodyPr wrap="square" rtlCol="0">
            <a:spAutoFit/>
          </a:bodyPr>
          <a:lstStyle/>
          <a:p>
            <a:r>
              <a:rPr lang="en-GB" sz="1300" b="1" dirty="0">
                <a:solidFill>
                  <a:schemeClr val="bg1"/>
                </a:solidFill>
                <a:latin typeface="Arial" panose="020B0604020202020204" pitchFamily="34" charset="0"/>
                <a:cs typeface="Arial" panose="020B0604020202020204" pitchFamily="34" charset="0"/>
              </a:rPr>
              <a:t>Brokers’ Exposure to Professional Negligence Claims arising from the Coronavirus Pandemic – How to Support your Broker Network</a:t>
            </a:r>
            <a:endParaRPr lang="en-GB" sz="130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68A246A-B28C-0E4A-93B5-2B43CC4306CB}"/>
              </a:ext>
            </a:extLst>
          </p:cNvPr>
          <p:cNvSpPr txBox="1"/>
          <p:nvPr/>
        </p:nvSpPr>
        <p:spPr>
          <a:xfrm>
            <a:off x="-1" y="1608702"/>
            <a:ext cx="7456215" cy="2369880"/>
          </a:xfrm>
          <a:prstGeom prst="rect">
            <a:avLst/>
          </a:prstGeom>
          <a:noFill/>
        </p:spPr>
        <p:txBody>
          <a:bodyPr wrap="square" rtlCol="0">
            <a:spAutoFit/>
          </a:bodyPr>
          <a:lstStyle/>
          <a:p>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Exo" panose="00000500000000000000" pitchFamily="2" charset="0"/>
              <a:cs typeface="Arial" panose="020B0604020202020204" pitchFamily="34" charset="0"/>
            </a:endParaRPr>
          </a:p>
          <a:p>
            <a:endParaRPr lang="en-GB" sz="1200" dirty="0">
              <a:solidFill>
                <a:schemeClr val="bg1"/>
              </a:solidFill>
              <a:latin typeface="Exo" panose="00000500000000000000" pitchFamily="2" charset="0"/>
              <a:cs typeface="Arial" panose="020B0604020202020204" pitchFamily="34" charset="0"/>
            </a:endParaRPr>
          </a:p>
          <a:p>
            <a:endParaRPr lang="en-GB" sz="1200" dirty="0">
              <a:solidFill>
                <a:schemeClr val="bg1"/>
              </a:solidFill>
              <a:latin typeface="Exo" panose="00000500000000000000" pitchFamily="2" charset="0"/>
              <a:cs typeface="Arial" panose="020B0604020202020204" pitchFamily="34" charset="0"/>
            </a:endParaRPr>
          </a:p>
          <a:p>
            <a:endParaRPr lang="en-GB" sz="1200" dirty="0">
              <a:solidFill>
                <a:schemeClr val="bg1"/>
              </a:solidFill>
              <a:latin typeface="Exo" panose="00000500000000000000" pitchFamily="2" charset="0"/>
              <a:cs typeface="Arial" panose="020B0604020202020204" pitchFamily="34" charset="0"/>
            </a:endParaRPr>
          </a:p>
          <a:p>
            <a:endParaRPr lang="en-GB" sz="1200" dirty="0">
              <a:solidFill>
                <a:schemeClr val="bg1"/>
              </a:solidFill>
              <a:latin typeface="Exo" panose="00000500000000000000" pitchFamily="2" charset="0"/>
              <a:cs typeface="Arial" panose="020B0604020202020204" pitchFamily="34" charset="0"/>
            </a:endParaRPr>
          </a:p>
          <a:p>
            <a:endParaRPr lang="en-GB" sz="1200" dirty="0">
              <a:solidFill>
                <a:schemeClr val="bg1"/>
              </a:solidFill>
              <a:latin typeface="Exo" panose="00000500000000000000" pitchFamily="2" charset="0"/>
              <a:cs typeface="Arial" panose="020B0604020202020204" pitchFamily="34" charset="0"/>
            </a:endParaRPr>
          </a:p>
          <a:p>
            <a:endParaRPr lang="en-GB" sz="1200" dirty="0">
              <a:solidFill>
                <a:schemeClr val="bg1"/>
              </a:solidFill>
              <a:latin typeface="Exo" panose="00000500000000000000" pitchFamily="2" charset="0"/>
              <a:cs typeface="Arial" panose="020B0604020202020204" pitchFamily="34" charset="0"/>
            </a:endParaRPr>
          </a:p>
          <a:p>
            <a:endParaRPr lang="en-GB" sz="1200" dirty="0">
              <a:solidFill>
                <a:schemeClr val="bg1"/>
              </a:solidFill>
              <a:latin typeface="Exo" panose="00000500000000000000" pitchFamily="2" charset="0"/>
              <a:cs typeface="Arial" panose="020B0604020202020204" pitchFamily="34" charset="0"/>
            </a:endParaRPr>
          </a:p>
          <a:p>
            <a:endParaRPr lang="en-GB" sz="1200" dirty="0">
              <a:solidFill>
                <a:schemeClr val="bg1"/>
              </a:solidFill>
              <a:latin typeface="Exo" panose="00000500000000000000" pitchFamily="2" charset="0"/>
              <a:cs typeface="Arial" panose="020B0604020202020204" pitchFamily="34" charset="0"/>
            </a:endParaRPr>
          </a:p>
          <a:p>
            <a:endParaRPr lang="en-GB" sz="1200" dirty="0">
              <a:solidFill>
                <a:schemeClr val="bg1"/>
              </a:solidFill>
              <a:latin typeface="Exo" panose="00000500000000000000" pitchFamily="2"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2938D63B-6B56-B945-8647-17BD53186847}"/>
              </a:ext>
            </a:extLst>
          </p:cNvPr>
          <p:cNvSpPr/>
          <p:nvPr/>
        </p:nvSpPr>
        <p:spPr>
          <a:xfrm>
            <a:off x="8261498" y="6039294"/>
            <a:ext cx="3947400" cy="839972"/>
          </a:xfrm>
          <a:prstGeom prst="rect">
            <a:avLst/>
          </a:prstGeom>
          <a:gradFill flip="none" rotWithShape="0">
            <a:gsLst>
              <a:gs pos="22000">
                <a:srgbClr val="F1F0EB">
                  <a:lumMod val="0"/>
                  <a:lumOff val="100000"/>
                </a:srgbClr>
              </a:gs>
              <a:gs pos="95000">
                <a:schemeClr val="bg1">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0" name="Picture 9" descr="A picture containing drawing&#10;&#10;Description automatically generated">
            <a:extLst>
              <a:ext uri="{FF2B5EF4-FFF2-40B4-BE49-F238E27FC236}">
                <a16:creationId xmlns:a16="http://schemas.microsoft.com/office/drawing/2014/main" id="{4284F478-F518-D049-8476-8C0D6AE492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32987" y="6339351"/>
            <a:ext cx="224852" cy="256974"/>
          </a:xfrm>
          <a:prstGeom prst="rect">
            <a:avLst/>
          </a:prstGeom>
        </p:spPr>
      </p:pic>
      <p:pic>
        <p:nvPicPr>
          <p:cNvPr id="6150" name="Picture 6">
            <a:extLst>
              <a:ext uri="{FF2B5EF4-FFF2-40B4-BE49-F238E27FC236}">
                <a16:creationId xmlns:a16="http://schemas.microsoft.com/office/drawing/2014/main" id="{959D03C1-A060-4943-98C3-E1A0D7A9F7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635"/>
          <a:stretch/>
        </p:blipFill>
        <p:spPr bwMode="auto">
          <a:xfrm>
            <a:off x="7473113" y="1439328"/>
            <a:ext cx="4718887" cy="4356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E049438-1108-4528-8C35-1FFE20FFE955}"/>
              </a:ext>
            </a:extLst>
          </p:cNvPr>
          <p:cNvSpPr txBox="1"/>
          <p:nvPr/>
        </p:nvSpPr>
        <p:spPr>
          <a:xfrm>
            <a:off x="569645" y="626506"/>
            <a:ext cx="4800288" cy="707886"/>
          </a:xfrm>
          <a:prstGeom prst="rect">
            <a:avLst/>
          </a:prstGeom>
          <a:noFill/>
        </p:spPr>
        <p:txBody>
          <a:bodyPr wrap="none" rtlCol="0">
            <a:spAutoFit/>
          </a:bodyPr>
          <a:lstStyle/>
          <a:p>
            <a:r>
              <a:rPr lang="en-GB" sz="4000" b="1" dirty="0">
                <a:solidFill>
                  <a:srgbClr val="F1F0EB"/>
                </a:solidFill>
                <a:latin typeface="Arial" panose="020B0604020202020204" pitchFamily="34" charset="0"/>
                <a:cs typeface="Arial" panose="020B0604020202020204" pitchFamily="34" charset="0"/>
              </a:rPr>
              <a:t>The FCA Test Case</a:t>
            </a:r>
            <a:endParaRPr lang="en-US" sz="4000" b="1" dirty="0">
              <a:solidFill>
                <a:srgbClr val="F1F0EB"/>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ED9D78E-BC8D-4B94-851F-37AAD33AD396}"/>
              </a:ext>
            </a:extLst>
          </p:cNvPr>
          <p:cNvSpPr txBox="1"/>
          <p:nvPr/>
        </p:nvSpPr>
        <p:spPr>
          <a:xfrm>
            <a:off x="569647" y="1416725"/>
            <a:ext cx="6886568" cy="4493538"/>
          </a:xfrm>
          <a:prstGeom prst="rect">
            <a:avLst/>
          </a:prstGeom>
          <a:noFill/>
        </p:spPr>
        <p:txBody>
          <a:bodyPr wrap="square" rtlCol="0">
            <a:spAutoFit/>
          </a:bodyPr>
          <a:lstStyle/>
          <a:p>
            <a:pPr algn="just"/>
            <a:endParaRPr lang="en-GB" sz="1200" dirty="0">
              <a:latin typeface="Exo" panose="00000500000000000000" pitchFamily="2" charset="0"/>
            </a:endParaRPr>
          </a:p>
          <a:p>
            <a:endParaRPr lang="en-GB" sz="1200" dirty="0">
              <a:latin typeface="Exo" panose="00000500000000000000" pitchFamily="2" charset="0"/>
            </a:endParaRPr>
          </a:p>
          <a:p>
            <a:r>
              <a:rPr lang="en-GB" sz="1400" b="1" dirty="0">
                <a:solidFill>
                  <a:srgbClr val="1C3B56"/>
                </a:solidFill>
                <a:latin typeface="Arial" panose="020B0604020202020204" pitchFamily="34" charset="0"/>
                <a:cs typeface="Arial" panose="020B0604020202020204" pitchFamily="34" charset="0"/>
              </a:rPr>
              <a:t>On 1 May 2020, the FCA announced that it intends to obtain a court declaration to resolve “</a:t>
            </a:r>
            <a:r>
              <a:rPr lang="en-GB" sz="1400" b="1" i="1" dirty="0">
                <a:solidFill>
                  <a:srgbClr val="1C3B56"/>
                </a:solidFill>
                <a:latin typeface="Arial" panose="020B0604020202020204" pitchFamily="34" charset="0"/>
                <a:cs typeface="Arial" panose="020B0604020202020204" pitchFamily="34" charset="0"/>
              </a:rPr>
              <a:t>contractual uncertainty in business interruption (BI) insurance cover”</a:t>
            </a:r>
            <a:r>
              <a:rPr lang="en-GB" sz="1400" b="1" dirty="0">
                <a:solidFill>
                  <a:srgbClr val="1C3B56"/>
                </a:solidFill>
                <a:latin typeface="Arial" panose="020B0604020202020204" pitchFamily="34" charset="0"/>
                <a:cs typeface="Arial" panose="020B0604020202020204" pitchFamily="34" charset="0"/>
              </a:rPr>
              <a:t> in certain policies.</a:t>
            </a:r>
          </a:p>
          <a:p>
            <a:endParaRPr lang="en-GB" sz="1200" dirty="0">
              <a:latin typeface="Arial" panose="020B0604020202020204" pitchFamily="34" charset="0"/>
              <a:cs typeface="Arial" panose="020B0604020202020204" pitchFamily="34" charset="0"/>
            </a:endParaRPr>
          </a:p>
          <a:p>
            <a:r>
              <a:rPr lang="en-GB" sz="1200" b="1" dirty="0">
                <a:solidFill>
                  <a:srgbClr val="F1F0EB"/>
                </a:solidFill>
                <a:latin typeface="Arial" panose="020B0604020202020204" pitchFamily="34" charset="0"/>
                <a:cs typeface="Arial" panose="020B0604020202020204" pitchFamily="34" charset="0"/>
              </a:rPr>
              <a:t>Some key points are that:</a:t>
            </a:r>
          </a:p>
          <a:p>
            <a:pPr lvl="0"/>
            <a:endParaRPr lang="en-GB" sz="1200" b="1" dirty="0">
              <a:solidFill>
                <a:srgbClr val="F1F0EB"/>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b="1" dirty="0">
                <a:solidFill>
                  <a:srgbClr val="F1F0EB"/>
                </a:solidFill>
                <a:latin typeface="Arial" panose="020B0604020202020204" pitchFamily="34" charset="0"/>
                <a:cs typeface="Arial" panose="020B0604020202020204" pitchFamily="34" charset="0"/>
              </a:rPr>
              <a:t>It is not intended to encompass all possible disputes but resolve some “</a:t>
            </a:r>
            <a:r>
              <a:rPr lang="en-GB" sz="1200" b="1" i="1" dirty="0">
                <a:solidFill>
                  <a:srgbClr val="F1F0EB"/>
                </a:solidFill>
                <a:latin typeface="Arial" panose="020B0604020202020204" pitchFamily="34" charset="0"/>
                <a:cs typeface="Arial" panose="020B0604020202020204" pitchFamily="34" charset="0"/>
              </a:rPr>
              <a:t>key contractual uncertainties”</a:t>
            </a:r>
            <a:r>
              <a:rPr lang="en-GB" sz="1200" b="1" dirty="0">
                <a:solidFill>
                  <a:srgbClr val="F1F0EB"/>
                </a:solidFill>
                <a:latin typeface="Arial" panose="020B0604020202020204" pitchFamily="34" charset="0"/>
                <a:cs typeface="Arial" panose="020B0604020202020204" pitchFamily="34" charset="0"/>
              </a:rPr>
              <a:t>.</a:t>
            </a:r>
          </a:p>
          <a:p>
            <a:pPr lvl="0"/>
            <a:endParaRPr lang="en-GB" sz="1200" b="1" dirty="0">
              <a:solidFill>
                <a:srgbClr val="F1F0EB"/>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b="1" dirty="0">
                <a:solidFill>
                  <a:srgbClr val="F1F0EB"/>
                </a:solidFill>
                <a:latin typeface="Arial" panose="020B0604020202020204" pitchFamily="34" charset="0"/>
                <a:cs typeface="Arial" panose="020B0604020202020204" pitchFamily="34" charset="0"/>
              </a:rPr>
              <a:t>It will be based on a sample of policies.</a:t>
            </a:r>
          </a:p>
          <a:p>
            <a:pPr lvl="0"/>
            <a:endParaRPr lang="en-GB" sz="1200" b="1" dirty="0">
              <a:solidFill>
                <a:srgbClr val="F1F0EB"/>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b="1">
                <a:solidFill>
                  <a:srgbClr val="F1F0EB"/>
                </a:solidFill>
                <a:latin typeface="Arial" panose="020B0604020202020204" pitchFamily="34" charset="0"/>
                <a:cs typeface="Arial" panose="020B0604020202020204" pitchFamily="34" charset="0"/>
              </a:rPr>
              <a:t>Trial </a:t>
            </a:r>
            <a:r>
              <a:rPr lang="en-GB" sz="1200" b="1" dirty="0">
                <a:solidFill>
                  <a:srgbClr val="F1F0EB"/>
                </a:solidFill>
                <a:latin typeface="Arial" panose="020B0604020202020204" pitchFamily="34" charset="0"/>
                <a:cs typeface="Arial" panose="020B0604020202020204" pitchFamily="34" charset="0"/>
              </a:rPr>
              <a:t>expected around second half of July 2020.</a:t>
            </a:r>
          </a:p>
          <a:p>
            <a:pPr lvl="0"/>
            <a:endParaRPr lang="en-GB" sz="1200" b="1" dirty="0">
              <a:solidFill>
                <a:srgbClr val="F1F0EB"/>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b="1" dirty="0">
                <a:solidFill>
                  <a:srgbClr val="F1F0EB"/>
                </a:solidFill>
                <a:latin typeface="Arial" panose="020B0604020202020204" pitchFamily="34" charset="0"/>
                <a:cs typeface="Arial" panose="020B0604020202020204" pitchFamily="34" charset="0"/>
              </a:rPr>
              <a:t>It will not prevent individuals pursuing claims via courts or complaints by the Financial Ombudsman.  </a:t>
            </a:r>
          </a:p>
          <a:p>
            <a:pPr lvl="0"/>
            <a:endParaRPr lang="en-GB" sz="1200" b="1" dirty="0">
              <a:solidFill>
                <a:srgbClr val="F1F0EB"/>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GB" sz="1200" b="1" dirty="0">
              <a:solidFill>
                <a:srgbClr val="F1F0EB"/>
              </a:solidFill>
              <a:latin typeface="Arial" panose="020B0604020202020204" pitchFamily="34" charset="0"/>
              <a:cs typeface="Arial" panose="020B0604020202020204" pitchFamily="34" charset="0"/>
            </a:endParaRPr>
          </a:p>
          <a:p>
            <a:pPr algn="just" fontAlgn="auto"/>
            <a:endParaRPr lang="en-GB" sz="1200" dirty="0">
              <a:latin typeface="Exo" panose="00000500000000000000" pitchFamily="2" charset="0"/>
            </a:endParaRPr>
          </a:p>
          <a:p>
            <a:endParaRPr lang="en-GB" sz="1200" dirty="0">
              <a:solidFill>
                <a:schemeClr val="bg1"/>
              </a:solidFill>
              <a:latin typeface="Exo" panose="00000500000000000000" pitchFamily="2" charset="0"/>
              <a:cs typeface="Arial" panose="020B0604020202020204" pitchFamily="34" charset="0"/>
            </a:endParaRPr>
          </a:p>
          <a:p>
            <a:endParaRPr lang="en-GB" sz="1200" dirty="0">
              <a:solidFill>
                <a:schemeClr val="bg1"/>
              </a:solidFill>
              <a:latin typeface="Exo" panose="00000500000000000000" pitchFamily="2" charset="0"/>
              <a:cs typeface="Arial" panose="020B0604020202020204" pitchFamily="34" charset="0"/>
            </a:endParaRPr>
          </a:p>
          <a:p>
            <a:endParaRPr lang="en-US" sz="1600" dirty="0">
              <a:solidFill>
                <a:schemeClr val="bg1"/>
              </a:solidFill>
              <a:latin typeface="Exo" panose="00000500000000000000" pitchFamily="2" charset="0"/>
              <a:cs typeface="Arial" panose="020B0604020202020204" pitchFamily="34" charset="0"/>
            </a:endParaRPr>
          </a:p>
        </p:txBody>
      </p:sp>
    </p:spTree>
    <p:extLst>
      <p:ext uri="{BB962C8B-B14F-4D97-AF65-F5344CB8AC3E}">
        <p14:creationId xmlns:p14="http://schemas.microsoft.com/office/powerpoint/2010/main" val="289828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animBg="1"/>
      <p:bldP spid="6" grpId="0"/>
      <p:bldP spid="3" grpId="0"/>
      <p:bldP spid="9" grpId="0" animBg="1"/>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DF0990-F1CD-6846-89BA-6C411879C8F6}"/>
              </a:ext>
            </a:extLst>
          </p:cNvPr>
          <p:cNvSpPr/>
          <p:nvPr/>
        </p:nvSpPr>
        <p:spPr>
          <a:xfrm>
            <a:off x="0" y="931317"/>
            <a:ext cx="7474688" cy="5170646"/>
          </a:xfrm>
          <a:prstGeom prst="rect">
            <a:avLst/>
          </a:prstGeom>
          <a:solidFill>
            <a:srgbClr val="B6B39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 name="Snip Single Corner of Rectangle 14">
            <a:extLst>
              <a:ext uri="{FF2B5EF4-FFF2-40B4-BE49-F238E27FC236}">
                <a16:creationId xmlns:a16="http://schemas.microsoft.com/office/drawing/2014/main" id="{F33DE528-D62C-E24C-A569-5E41263099FC}"/>
              </a:ext>
            </a:extLst>
          </p:cNvPr>
          <p:cNvSpPr/>
          <p:nvPr/>
        </p:nvSpPr>
        <p:spPr>
          <a:xfrm rot="16200000">
            <a:off x="6124061" y="-5563268"/>
            <a:ext cx="530422" cy="11639252"/>
          </a:xfrm>
          <a:custGeom>
            <a:avLst/>
            <a:gdLst>
              <a:gd name="connsiteX0" fmla="*/ 0 w 6348249"/>
              <a:gd name="connsiteY0" fmla="*/ 0 h 5669237"/>
              <a:gd name="connsiteX1" fmla="*/ 5403357 w 6348249"/>
              <a:gd name="connsiteY1" fmla="*/ 0 h 5669237"/>
              <a:gd name="connsiteX2" fmla="*/ 6348249 w 6348249"/>
              <a:gd name="connsiteY2" fmla="*/ 944892 h 5669237"/>
              <a:gd name="connsiteX3" fmla="*/ 6348249 w 6348249"/>
              <a:gd name="connsiteY3" fmla="*/ 5669237 h 5669237"/>
              <a:gd name="connsiteX4" fmla="*/ 0 w 6348249"/>
              <a:gd name="connsiteY4" fmla="*/ 5669237 h 5669237"/>
              <a:gd name="connsiteX5" fmla="*/ 0 w 6348249"/>
              <a:gd name="connsiteY5" fmla="*/ 0 h 5669237"/>
              <a:gd name="connsiteX0" fmla="*/ 534988 w 6883237"/>
              <a:gd name="connsiteY0" fmla="*/ 1755227 h 7424464"/>
              <a:gd name="connsiteX1" fmla="*/ 0 w 6883237"/>
              <a:gd name="connsiteY1" fmla="*/ 0 h 7424464"/>
              <a:gd name="connsiteX2" fmla="*/ 6883237 w 6883237"/>
              <a:gd name="connsiteY2" fmla="*/ 2700119 h 7424464"/>
              <a:gd name="connsiteX3" fmla="*/ 6883237 w 6883237"/>
              <a:gd name="connsiteY3" fmla="*/ 7424464 h 7424464"/>
              <a:gd name="connsiteX4" fmla="*/ 534988 w 6883237"/>
              <a:gd name="connsiteY4" fmla="*/ 7424464 h 7424464"/>
              <a:gd name="connsiteX5" fmla="*/ 534988 w 6883237"/>
              <a:gd name="connsiteY5" fmla="*/ 1755227 h 7424464"/>
              <a:gd name="connsiteX0" fmla="*/ 534988 w 7324673"/>
              <a:gd name="connsiteY0" fmla="*/ 1755227 h 7424464"/>
              <a:gd name="connsiteX1" fmla="*/ 0 w 7324673"/>
              <a:gd name="connsiteY1" fmla="*/ 0 h 7424464"/>
              <a:gd name="connsiteX2" fmla="*/ 7324673 w 7324673"/>
              <a:gd name="connsiteY2" fmla="*/ 2510933 h 7424464"/>
              <a:gd name="connsiteX3" fmla="*/ 6883237 w 7324673"/>
              <a:gd name="connsiteY3" fmla="*/ 7424464 h 7424464"/>
              <a:gd name="connsiteX4" fmla="*/ 534988 w 7324673"/>
              <a:gd name="connsiteY4" fmla="*/ 7424464 h 7424464"/>
              <a:gd name="connsiteX5" fmla="*/ 534988 w 7324673"/>
              <a:gd name="connsiteY5" fmla="*/ 1755227 h 7424464"/>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534988 w 7324673"/>
              <a:gd name="connsiteY4" fmla="*/ 7424464 h 11019002"/>
              <a:gd name="connsiteX5" fmla="*/ 534988 w 7324673"/>
              <a:gd name="connsiteY5" fmla="*/ 1755227 h 11019002"/>
              <a:gd name="connsiteX0" fmla="*/ 534988 w 7324673"/>
              <a:gd name="connsiteY0" fmla="*/ 1755227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5" fmla="*/ 534988 w 7324673"/>
              <a:gd name="connsiteY5" fmla="*/ 1755227 h 11019002"/>
              <a:gd name="connsiteX0" fmla="*/ 83043 w 7324673"/>
              <a:gd name="connsiteY0" fmla="*/ 10997981 h 11019002"/>
              <a:gd name="connsiteX1" fmla="*/ 0 w 7324673"/>
              <a:gd name="connsiteY1" fmla="*/ 0 h 11019002"/>
              <a:gd name="connsiteX2" fmla="*/ 7324673 w 7324673"/>
              <a:gd name="connsiteY2" fmla="*/ 2510933 h 11019002"/>
              <a:gd name="connsiteX3" fmla="*/ 7135485 w 7324673"/>
              <a:gd name="connsiteY3" fmla="*/ 11019002 h 11019002"/>
              <a:gd name="connsiteX4" fmla="*/ 83043 w 7324673"/>
              <a:gd name="connsiteY4" fmla="*/ 10997981 h 11019002"/>
              <a:gd name="connsiteX0" fmla="*/ 0 w 7325713"/>
              <a:gd name="connsiteY0" fmla="*/ 10997981 h 11019002"/>
              <a:gd name="connsiteX1" fmla="*/ 1040 w 7325713"/>
              <a:gd name="connsiteY1" fmla="*/ 0 h 11019002"/>
              <a:gd name="connsiteX2" fmla="*/ 7325713 w 7325713"/>
              <a:gd name="connsiteY2" fmla="*/ 2510933 h 11019002"/>
              <a:gd name="connsiteX3" fmla="*/ 7136525 w 7325713"/>
              <a:gd name="connsiteY3" fmla="*/ 11019002 h 11019002"/>
              <a:gd name="connsiteX4" fmla="*/ 0 w 7325713"/>
              <a:gd name="connsiteY4" fmla="*/ 10997981 h 11019002"/>
              <a:gd name="connsiteX0" fmla="*/ 0 w 7327027"/>
              <a:gd name="connsiteY0" fmla="*/ 10997981 h 11019005"/>
              <a:gd name="connsiteX1" fmla="*/ 1040 w 7327027"/>
              <a:gd name="connsiteY1" fmla="*/ 0 h 11019005"/>
              <a:gd name="connsiteX2" fmla="*/ 7325713 w 7327027"/>
              <a:gd name="connsiteY2" fmla="*/ 2510933 h 11019005"/>
              <a:gd name="connsiteX3" fmla="*/ 7327027 w 7327027"/>
              <a:gd name="connsiteY3" fmla="*/ 11019005 h 11019005"/>
              <a:gd name="connsiteX4" fmla="*/ 0 w 7327027"/>
              <a:gd name="connsiteY4" fmla="*/ 10997981 h 11019005"/>
              <a:gd name="connsiteX0" fmla="*/ 0 w 7325713"/>
              <a:gd name="connsiteY0" fmla="*/ 10997981 h 10997981"/>
              <a:gd name="connsiteX1" fmla="*/ 1040 w 7325713"/>
              <a:gd name="connsiteY1" fmla="*/ 0 h 10997981"/>
              <a:gd name="connsiteX2" fmla="*/ 7325713 w 7325713"/>
              <a:gd name="connsiteY2" fmla="*/ 2510933 h 10997981"/>
              <a:gd name="connsiteX3" fmla="*/ 7250827 w 7325713"/>
              <a:gd name="connsiteY3" fmla="*/ 9406105 h 10997981"/>
              <a:gd name="connsiteX4" fmla="*/ 0 w 7325713"/>
              <a:gd name="connsiteY4" fmla="*/ 10997981 h 10997981"/>
              <a:gd name="connsiteX0" fmla="*/ 0 w 7327027"/>
              <a:gd name="connsiteY0" fmla="*/ 10997981 h 10997981"/>
              <a:gd name="connsiteX1" fmla="*/ 1040 w 7327027"/>
              <a:gd name="connsiteY1" fmla="*/ 0 h 10997981"/>
              <a:gd name="connsiteX2" fmla="*/ 7325713 w 7327027"/>
              <a:gd name="connsiteY2" fmla="*/ 2510933 h 10997981"/>
              <a:gd name="connsiteX3" fmla="*/ 7327027 w 7327027"/>
              <a:gd name="connsiteY3" fmla="*/ 9825205 h 10997981"/>
              <a:gd name="connsiteX4" fmla="*/ 0 w 7327027"/>
              <a:gd name="connsiteY4" fmla="*/ 10997981 h 10997981"/>
              <a:gd name="connsiteX0" fmla="*/ 100561 w 7325988"/>
              <a:gd name="connsiteY0" fmla="*/ 9524781 h 9825205"/>
              <a:gd name="connsiteX1" fmla="*/ 1 w 7325988"/>
              <a:gd name="connsiteY1" fmla="*/ 0 h 9825205"/>
              <a:gd name="connsiteX2" fmla="*/ 7324674 w 7325988"/>
              <a:gd name="connsiteY2" fmla="*/ 2510933 h 9825205"/>
              <a:gd name="connsiteX3" fmla="*/ 7325988 w 7325988"/>
              <a:gd name="connsiteY3" fmla="*/ 9825205 h 9825205"/>
              <a:gd name="connsiteX4" fmla="*/ 100561 w 7325988"/>
              <a:gd name="connsiteY4" fmla="*/ 9524781 h 9825205"/>
              <a:gd name="connsiteX0" fmla="*/ 0 w 7327027"/>
              <a:gd name="connsiteY0" fmla="*/ 9829581 h 9829581"/>
              <a:gd name="connsiteX1" fmla="*/ 1040 w 7327027"/>
              <a:gd name="connsiteY1" fmla="*/ 0 h 9829581"/>
              <a:gd name="connsiteX2" fmla="*/ 7325713 w 7327027"/>
              <a:gd name="connsiteY2" fmla="*/ 2510933 h 9829581"/>
              <a:gd name="connsiteX3" fmla="*/ 7327027 w 7327027"/>
              <a:gd name="connsiteY3" fmla="*/ 9825205 h 9829581"/>
              <a:gd name="connsiteX4" fmla="*/ 0 w 7327027"/>
              <a:gd name="connsiteY4" fmla="*/ 9829581 h 9829581"/>
              <a:gd name="connsiteX0" fmla="*/ 0 w 7327027"/>
              <a:gd name="connsiteY0" fmla="*/ 9829581 h 9829581"/>
              <a:gd name="connsiteX1" fmla="*/ 1040 w 7327027"/>
              <a:gd name="connsiteY1" fmla="*/ 0 h 9829581"/>
              <a:gd name="connsiteX2" fmla="*/ 812799 w 7327027"/>
              <a:gd name="connsiteY2" fmla="*/ 275733 h 9829581"/>
              <a:gd name="connsiteX3" fmla="*/ 7327027 w 7327027"/>
              <a:gd name="connsiteY3" fmla="*/ 9825205 h 9829581"/>
              <a:gd name="connsiteX4" fmla="*/ 0 w 7327027"/>
              <a:gd name="connsiteY4" fmla="*/ 9829581 h 9829581"/>
              <a:gd name="connsiteX0" fmla="*/ 0 w 812799"/>
              <a:gd name="connsiteY0" fmla="*/ 9829581 h 11603208"/>
              <a:gd name="connsiteX1" fmla="*/ 1040 w 812799"/>
              <a:gd name="connsiteY1" fmla="*/ 0 h 11603208"/>
              <a:gd name="connsiteX2" fmla="*/ 812799 w 812799"/>
              <a:gd name="connsiteY2" fmla="*/ 275733 h 11603208"/>
              <a:gd name="connsiteX3" fmla="*/ 773408 w 812799"/>
              <a:gd name="connsiteY3" fmla="*/ 11603208 h 11603208"/>
              <a:gd name="connsiteX4" fmla="*/ 0 w 812799"/>
              <a:gd name="connsiteY4" fmla="*/ 9829581 h 11603208"/>
              <a:gd name="connsiteX0" fmla="*/ 0 w 812798"/>
              <a:gd name="connsiteY0" fmla="*/ 11607584 h 11607584"/>
              <a:gd name="connsiteX1" fmla="*/ 1039 w 812798"/>
              <a:gd name="connsiteY1" fmla="*/ 0 h 11607584"/>
              <a:gd name="connsiteX2" fmla="*/ 812798 w 812798"/>
              <a:gd name="connsiteY2" fmla="*/ 275733 h 11607584"/>
              <a:gd name="connsiteX3" fmla="*/ 773407 w 812798"/>
              <a:gd name="connsiteY3" fmla="*/ 11603208 h 11607584"/>
              <a:gd name="connsiteX4" fmla="*/ 0 w 812798"/>
              <a:gd name="connsiteY4" fmla="*/ 11607584 h 11607584"/>
              <a:gd name="connsiteX0" fmla="*/ 0 w 841250"/>
              <a:gd name="connsiteY0" fmla="*/ 11607584 h 11615908"/>
              <a:gd name="connsiteX1" fmla="*/ 1039 w 841250"/>
              <a:gd name="connsiteY1" fmla="*/ 0 h 11615908"/>
              <a:gd name="connsiteX2" fmla="*/ 812798 w 841250"/>
              <a:gd name="connsiteY2" fmla="*/ 275733 h 11615908"/>
              <a:gd name="connsiteX3" fmla="*/ 841250 w 841250"/>
              <a:gd name="connsiteY3" fmla="*/ 11615908 h 11615908"/>
              <a:gd name="connsiteX4" fmla="*/ 0 w 841250"/>
              <a:gd name="connsiteY4" fmla="*/ 11607584 h 11615908"/>
              <a:gd name="connsiteX0" fmla="*/ 0 w 812798"/>
              <a:gd name="connsiteY0" fmla="*/ 11607584 h 11615911"/>
              <a:gd name="connsiteX1" fmla="*/ 1039 w 812798"/>
              <a:gd name="connsiteY1" fmla="*/ 0 h 11615911"/>
              <a:gd name="connsiteX2" fmla="*/ 812798 w 812798"/>
              <a:gd name="connsiteY2" fmla="*/ 275733 h 11615911"/>
              <a:gd name="connsiteX3" fmla="*/ 773408 w 812798"/>
              <a:gd name="connsiteY3" fmla="*/ 11615911 h 11615911"/>
              <a:gd name="connsiteX4" fmla="*/ 0 w 812798"/>
              <a:gd name="connsiteY4" fmla="*/ 11607584 h 11615911"/>
              <a:gd name="connsiteX0" fmla="*/ 0 w 814115"/>
              <a:gd name="connsiteY0" fmla="*/ 11607584 h 11628614"/>
              <a:gd name="connsiteX1" fmla="*/ 1039 w 814115"/>
              <a:gd name="connsiteY1" fmla="*/ 0 h 11628614"/>
              <a:gd name="connsiteX2" fmla="*/ 812798 w 814115"/>
              <a:gd name="connsiteY2" fmla="*/ 275733 h 11628614"/>
              <a:gd name="connsiteX3" fmla="*/ 814115 w 814115"/>
              <a:gd name="connsiteY3" fmla="*/ 11628614 h 11628614"/>
              <a:gd name="connsiteX4" fmla="*/ 0 w 814115"/>
              <a:gd name="connsiteY4" fmla="*/ 11607584 h 11628614"/>
              <a:gd name="connsiteX0" fmla="*/ 0 w 814114"/>
              <a:gd name="connsiteY0" fmla="*/ 11632987 h 11632987"/>
              <a:gd name="connsiteX1" fmla="*/ 1038 w 814114"/>
              <a:gd name="connsiteY1" fmla="*/ 0 h 11632987"/>
              <a:gd name="connsiteX2" fmla="*/ 812797 w 814114"/>
              <a:gd name="connsiteY2" fmla="*/ 275733 h 11632987"/>
              <a:gd name="connsiteX3" fmla="*/ 814114 w 814114"/>
              <a:gd name="connsiteY3" fmla="*/ 11628614 h 11632987"/>
              <a:gd name="connsiteX4" fmla="*/ 0 w 814114"/>
              <a:gd name="connsiteY4" fmla="*/ 11632987 h 11632987"/>
              <a:gd name="connsiteX0" fmla="*/ 0 w 814114"/>
              <a:gd name="connsiteY0" fmla="*/ 11632987 h 11632987"/>
              <a:gd name="connsiteX1" fmla="*/ 1038 w 814114"/>
              <a:gd name="connsiteY1" fmla="*/ 0 h 11632987"/>
              <a:gd name="connsiteX2" fmla="*/ 566698 w 814114"/>
              <a:gd name="connsiteY2" fmla="*/ 233850 h 11632987"/>
              <a:gd name="connsiteX3" fmla="*/ 814114 w 814114"/>
              <a:gd name="connsiteY3" fmla="*/ 11628614 h 11632987"/>
              <a:gd name="connsiteX4" fmla="*/ 0 w 814114"/>
              <a:gd name="connsiteY4" fmla="*/ 11632987 h 11632987"/>
              <a:gd name="connsiteX0" fmla="*/ 0 w 609639"/>
              <a:gd name="connsiteY0" fmla="*/ 11632987 h 11639249"/>
              <a:gd name="connsiteX1" fmla="*/ 1038 w 609639"/>
              <a:gd name="connsiteY1" fmla="*/ 0 h 11639249"/>
              <a:gd name="connsiteX2" fmla="*/ 566698 w 609639"/>
              <a:gd name="connsiteY2" fmla="*/ 233850 h 11639249"/>
              <a:gd name="connsiteX3" fmla="*/ 609639 w 609639"/>
              <a:gd name="connsiteY3" fmla="*/ 11639249 h 11639249"/>
              <a:gd name="connsiteX4" fmla="*/ 0 w 609639"/>
              <a:gd name="connsiteY4" fmla="*/ 11632987 h 11639249"/>
              <a:gd name="connsiteX0" fmla="*/ 0 w 566698"/>
              <a:gd name="connsiteY0" fmla="*/ 11632987 h 11639252"/>
              <a:gd name="connsiteX1" fmla="*/ 1038 w 566698"/>
              <a:gd name="connsiteY1" fmla="*/ 0 h 11639252"/>
              <a:gd name="connsiteX2" fmla="*/ 566698 w 566698"/>
              <a:gd name="connsiteY2" fmla="*/ 233850 h 11639252"/>
              <a:gd name="connsiteX3" fmla="*/ 507402 w 566698"/>
              <a:gd name="connsiteY3" fmla="*/ 11639252 h 11639252"/>
              <a:gd name="connsiteX4" fmla="*/ 0 w 566698"/>
              <a:gd name="connsiteY4" fmla="*/ 11632987 h 11639252"/>
              <a:gd name="connsiteX0" fmla="*/ 0 w 566698"/>
              <a:gd name="connsiteY0" fmla="*/ 11632987 h 11639252"/>
              <a:gd name="connsiteX1" fmla="*/ 1038 w 566698"/>
              <a:gd name="connsiteY1" fmla="*/ 0 h 11639252"/>
              <a:gd name="connsiteX2" fmla="*/ 566698 w 566698"/>
              <a:gd name="connsiteY2" fmla="*/ 233850 h 11639252"/>
              <a:gd name="connsiteX3" fmla="*/ 564201 w 566698"/>
              <a:gd name="connsiteY3" fmla="*/ 11639252 h 11639252"/>
              <a:gd name="connsiteX4" fmla="*/ 0 w 566698"/>
              <a:gd name="connsiteY4" fmla="*/ 11632987 h 1163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698" h="11639252">
                <a:moveTo>
                  <a:pt x="0" y="11632987"/>
                </a:moveTo>
                <a:cubicBezTo>
                  <a:pt x="347" y="7966993"/>
                  <a:pt x="691" y="3665994"/>
                  <a:pt x="1038" y="0"/>
                </a:cubicBezTo>
                <a:lnTo>
                  <a:pt x="566698" y="233850"/>
                </a:lnTo>
                <a:cubicBezTo>
                  <a:pt x="565866" y="4035651"/>
                  <a:pt x="565033" y="7837451"/>
                  <a:pt x="564201" y="11639252"/>
                </a:cubicBezTo>
                <a:lnTo>
                  <a:pt x="0" y="11632987"/>
                </a:lnTo>
                <a:close/>
              </a:path>
            </a:pathLst>
          </a:custGeom>
          <a:solidFill>
            <a:srgbClr val="1C3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6C428D5-18D6-D441-87FF-6A60174D9249}"/>
              </a:ext>
            </a:extLst>
          </p:cNvPr>
          <p:cNvSpPr txBox="1"/>
          <p:nvPr/>
        </p:nvSpPr>
        <p:spPr>
          <a:xfrm>
            <a:off x="852926" y="92398"/>
            <a:ext cx="10780061" cy="292388"/>
          </a:xfrm>
          <a:prstGeom prst="rect">
            <a:avLst/>
          </a:prstGeom>
          <a:noFill/>
        </p:spPr>
        <p:txBody>
          <a:bodyPr wrap="square" rtlCol="0">
            <a:spAutoFit/>
          </a:bodyPr>
          <a:lstStyle/>
          <a:p>
            <a:r>
              <a:rPr lang="en-GB" sz="1300" b="1" dirty="0">
                <a:solidFill>
                  <a:schemeClr val="bg1"/>
                </a:solidFill>
                <a:latin typeface="Arial" panose="020B0604020202020204" pitchFamily="34" charset="0"/>
                <a:cs typeface="Arial" panose="020B0604020202020204" pitchFamily="34" charset="0"/>
              </a:rPr>
              <a:t>Brokers’ Exposure to Professional Negligence Claims arising from the Coronavirus Pandemic – How to Support your Broker Network</a:t>
            </a:r>
            <a:endParaRPr lang="en-GB" sz="13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7BD4B7B-162C-EB41-9B5E-628A2935489B}"/>
              </a:ext>
            </a:extLst>
          </p:cNvPr>
          <p:cNvSpPr txBox="1"/>
          <p:nvPr/>
        </p:nvSpPr>
        <p:spPr>
          <a:xfrm>
            <a:off x="569646" y="1168705"/>
            <a:ext cx="5888114" cy="4524315"/>
          </a:xfrm>
          <a:prstGeom prst="rect">
            <a:avLst/>
          </a:prstGeom>
          <a:noFill/>
        </p:spPr>
        <p:txBody>
          <a:bodyPr wrap="square" rtlCol="0">
            <a:spAutoFit/>
          </a:bodyPr>
          <a:lstStyle/>
          <a:p>
            <a:r>
              <a:rPr lang="en-GB" b="1" dirty="0">
                <a:solidFill>
                  <a:srgbClr val="548999"/>
                </a:solidFill>
                <a:latin typeface="Arial" panose="020B0604020202020204" pitchFamily="34" charset="0"/>
                <a:cs typeface="Arial" panose="020B0604020202020204" pitchFamily="34" charset="0"/>
              </a:rPr>
              <a:t>The Scope for Joint Litigations against both Insurers &amp; Brokers</a:t>
            </a:r>
          </a:p>
          <a:p>
            <a:endParaRPr lang="en-US" sz="1200" dirty="0">
              <a:solidFill>
                <a:schemeClr val="bg1"/>
              </a:solidFill>
              <a:latin typeface="Arial" panose="020B0604020202020204" pitchFamily="34" charset="0"/>
              <a:cs typeface="Arial" panose="020B0604020202020204" pitchFamily="34" charset="0"/>
            </a:endParaRPr>
          </a:p>
          <a:p>
            <a:r>
              <a:rPr lang="en-GB" sz="1200" b="1" i="1" dirty="0" err="1">
                <a:solidFill>
                  <a:srgbClr val="1C3B56"/>
                </a:solidFill>
                <a:latin typeface="Arial" panose="020B0604020202020204" pitchFamily="34" charset="0"/>
                <a:cs typeface="Arial" panose="020B0604020202020204" pitchFamily="34" charset="0"/>
              </a:rPr>
              <a:t>Dalamd</a:t>
            </a:r>
            <a:r>
              <a:rPr lang="en-GB" sz="1200" b="1" i="1" dirty="0">
                <a:solidFill>
                  <a:srgbClr val="1C3B56"/>
                </a:solidFill>
                <a:latin typeface="Arial" panose="020B0604020202020204" pitchFamily="34" charset="0"/>
                <a:cs typeface="Arial" panose="020B0604020202020204" pitchFamily="34" charset="0"/>
              </a:rPr>
              <a:t> Limited v Butterworth Spengler Commercial Limited [2018] EWHC 2558 (Comm) </a:t>
            </a:r>
            <a:r>
              <a:rPr lang="en-GB" sz="1200" dirty="0">
                <a:latin typeface="Arial" panose="020B0604020202020204" pitchFamily="34" charset="0"/>
                <a:cs typeface="Arial" panose="020B0604020202020204" pitchFamily="34" charset="0"/>
              </a:rPr>
              <a:t>At paragraph 135 Mr Justice Butcher held:</a:t>
            </a:r>
          </a:p>
          <a:p>
            <a:endParaRPr lang="en-GB" sz="1200" dirty="0">
              <a:latin typeface="Arial" panose="020B0604020202020204" pitchFamily="34" charset="0"/>
              <a:cs typeface="Arial" panose="020B0604020202020204" pitchFamily="34" charset="0"/>
            </a:endParaRPr>
          </a:p>
          <a:p>
            <a:pPr algn="just"/>
            <a:r>
              <a:rPr lang="en-GB" sz="1200" dirty="0">
                <a:latin typeface="Arial" panose="020B0604020202020204" pitchFamily="34" charset="0"/>
                <a:cs typeface="Arial" panose="020B0604020202020204" pitchFamily="34" charset="0"/>
              </a:rPr>
              <a:t>“</a:t>
            </a:r>
            <a:r>
              <a:rPr lang="en-GB" sz="1200" i="1" dirty="0">
                <a:latin typeface="Arial" panose="020B0604020202020204" pitchFamily="34" charset="0"/>
                <a:cs typeface="Arial" panose="020B0604020202020204" pitchFamily="34" charset="0"/>
              </a:rPr>
              <a:t>Given that the issue of whether or not the policy was voidable depends on the facts in existence at the time of the placement or renewal of the insurance this approach is consistent with the ordinary approach of the courts to determining matters of past fact.  Furthermore, there appears to me to be good reason why, at least in the ordinary case, that should be the basis on which the issue is assessed.  </a:t>
            </a:r>
            <a:r>
              <a:rPr lang="en-GB" sz="1200" i="1" u="sng" dirty="0">
                <a:latin typeface="Arial" panose="020B0604020202020204" pitchFamily="34" charset="0"/>
                <a:cs typeface="Arial" panose="020B0604020202020204" pitchFamily="34" charset="0"/>
              </a:rPr>
              <a:t>That reason is, in the cases of alleged brokers’ negligence, it is a common place that both the insurer and the broker are sued, very often in the same action. Manifestly, as against the insurer, the issue of whether policy is or is not voidable has to be determined on a yes/no basis…. In my judgment the issue should be determined against the broker on the same basis, and there should not be the possibility of a different basis depending on whether the insurer is and continues to be a party to the proceedings</a:t>
            </a:r>
            <a:r>
              <a:rPr lang="en-GB" sz="1200" i="1" dirty="0">
                <a:latin typeface="Arial" panose="020B0604020202020204" pitchFamily="34" charset="0"/>
                <a:cs typeface="Arial" panose="020B0604020202020204" pitchFamily="34" charset="0"/>
              </a:rPr>
              <a:t>…..” (emphasis added)</a:t>
            </a:r>
            <a:endParaRPr lang="en-GB" sz="1200" dirty="0">
              <a:latin typeface="Arial" panose="020B0604020202020204" pitchFamily="34" charset="0"/>
              <a:cs typeface="Arial" panose="020B0604020202020204" pitchFamily="34" charset="0"/>
            </a:endParaRPr>
          </a:p>
          <a:p>
            <a:endParaRPr lang="en-US" sz="1200" dirty="0">
              <a:solidFill>
                <a:schemeClr val="bg1"/>
              </a:solidFill>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In a number of cases (but not all) the courts will expect proceedings to be brought against both the Insurers and brokers at the same time in the event there is a dispute as to the extent of cover afforded under a policy. </a:t>
            </a:r>
            <a:endParaRPr lang="en-US" sz="1200" dirty="0">
              <a:solidFill>
                <a:schemeClr val="bg1"/>
              </a:solidFill>
              <a:latin typeface="Arial" panose="020B0604020202020204" pitchFamily="34" charset="0"/>
              <a:cs typeface="Arial" panose="020B0604020202020204" pitchFamily="34" charset="0"/>
            </a:endParaRPr>
          </a:p>
          <a:p>
            <a:endParaRPr lang="en-US" sz="1200" dirty="0">
              <a:solidFill>
                <a:schemeClr val="bg1"/>
              </a:solidFill>
              <a:latin typeface="Arial" panose="020B0604020202020204" pitchFamily="34" charset="0"/>
              <a:cs typeface="Arial" panose="020B0604020202020204" pitchFamily="34" charset="0"/>
            </a:endParaRPr>
          </a:p>
        </p:txBody>
      </p:sp>
      <p:pic>
        <p:nvPicPr>
          <p:cNvPr id="8" name="Picture 7" descr="A picture containing drawing&#10;&#10;Description automatically generated">
            <a:extLst>
              <a:ext uri="{FF2B5EF4-FFF2-40B4-BE49-F238E27FC236}">
                <a16:creationId xmlns:a16="http://schemas.microsoft.com/office/drawing/2014/main" id="{510D89FB-4D72-C64A-A9F9-02FBED9517A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32987" y="6339351"/>
            <a:ext cx="224852" cy="256974"/>
          </a:xfrm>
          <a:prstGeom prst="rect">
            <a:avLst/>
          </a:prstGeom>
        </p:spPr>
      </p:pic>
      <p:pic>
        <p:nvPicPr>
          <p:cNvPr id="3076" name="Picture 4">
            <a:extLst>
              <a:ext uri="{FF2B5EF4-FFF2-40B4-BE49-F238E27FC236}">
                <a16:creationId xmlns:a16="http://schemas.microsoft.com/office/drawing/2014/main" id="{89503E15-C7B0-4F01-AA7D-1DD8EDDA7F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286" r="21536" b="6483"/>
          <a:stretch/>
        </p:blipFill>
        <p:spPr bwMode="auto">
          <a:xfrm>
            <a:off x="6862353" y="931314"/>
            <a:ext cx="5328000" cy="517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15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ate xmlns="35732836-48e3-4425-9553-0dd5e5f83d0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CD9723927BE14DB15820DD1B7BA0C2" ma:contentTypeVersion="52" ma:contentTypeDescription="Create a new document." ma:contentTypeScope="" ma:versionID="afa25752fb2642d16a1f2b2cebe0a489">
  <xsd:schema xmlns:xsd="http://www.w3.org/2001/XMLSchema" xmlns:xs="http://www.w3.org/2001/XMLSchema" xmlns:p="http://schemas.microsoft.com/office/2006/metadata/properties" xmlns:ns2="35732836-48e3-4425-9553-0dd5e5f83d0d" xmlns:ns3="5eb890fd-ad7a-4e4a-9476-383d833a3f98" targetNamespace="http://schemas.microsoft.com/office/2006/metadata/properties" ma:root="true" ma:fieldsID="f5d94e2a61023ee55cd3ba0def2c4590" ns2:_="" ns3:_="">
    <xsd:import namespace="35732836-48e3-4425-9553-0dd5e5f83d0d"/>
    <xsd:import namespace="5eb890fd-ad7a-4e4a-9476-383d833a3f9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Date"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732836-48e3-4425-9553-0dd5e5f83d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Date" ma:index="16" nillable="true" ma:displayName="Date" ma:format="DateOnly" ma:internalName="Date">
      <xsd:simpleType>
        <xsd:restriction base="dms:DateTime"/>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b890fd-ad7a-4e4a-9476-383d833a3f9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D362F7-3046-468E-BB9F-1621970DC318}">
  <ds:schemaRefs>
    <ds:schemaRef ds:uri="http://schemas.microsoft.com/sharepoint/v3/contenttype/forms"/>
  </ds:schemaRefs>
</ds:datastoreItem>
</file>

<file path=customXml/itemProps2.xml><?xml version="1.0" encoding="utf-8"?>
<ds:datastoreItem xmlns:ds="http://schemas.openxmlformats.org/officeDocument/2006/customXml" ds:itemID="{FD48CB51-28C7-41DD-A97D-81AC139302EC}">
  <ds:schemaRefs>
    <ds:schemaRef ds:uri="http://schemas.microsoft.com/office/2006/metadata/properties"/>
    <ds:schemaRef ds:uri="http://schemas.microsoft.com/office/infopath/2007/PartnerControls"/>
    <ds:schemaRef ds:uri="35732836-48e3-4425-9553-0dd5e5f83d0d"/>
  </ds:schemaRefs>
</ds:datastoreItem>
</file>

<file path=customXml/itemProps3.xml><?xml version="1.0" encoding="utf-8"?>
<ds:datastoreItem xmlns:ds="http://schemas.openxmlformats.org/officeDocument/2006/customXml" ds:itemID="{51831C4F-300F-4D1F-AB6B-C2F2FA3E73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732836-48e3-4425-9553-0dd5e5f83d0d"/>
    <ds:schemaRef ds:uri="5eb890fd-ad7a-4e4a-9476-383d833a3f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1279</TotalTime>
  <Words>2773</Words>
  <Application>Microsoft Office PowerPoint</Application>
  <PresentationFormat>Widescreen</PresentationFormat>
  <Paragraphs>544</Paragraphs>
  <Slides>27</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Calibri Light</vt:lpstr>
      <vt:lpstr>Exo</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Ashwood</dc:creator>
  <cp:lastModifiedBy>Robin Cundall</cp:lastModifiedBy>
  <cp:revision>116</cp:revision>
  <cp:lastPrinted>2020-06-09T16:01:33Z</cp:lastPrinted>
  <dcterms:created xsi:type="dcterms:W3CDTF">2020-05-28T11:18:17Z</dcterms:created>
  <dcterms:modified xsi:type="dcterms:W3CDTF">2020-06-23T10:35:24Z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0x010100B5CD9723927BE14DB15820DD1B7BA0C2</vt:lpwstr>
  </property>
</Properties>
</file>